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673" r:id="rId2"/>
    <p:sldId id="659" r:id="rId3"/>
    <p:sldId id="675" r:id="rId4"/>
    <p:sldId id="811" r:id="rId5"/>
    <p:sldId id="543" r:id="rId6"/>
    <p:sldId id="542" r:id="rId7"/>
    <p:sldId id="674" r:id="rId8"/>
    <p:sldId id="670" r:id="rId9"/>
    <p:sldId id="818" r:id="rId10"/>
    <p:sldId id="822" r:id="rId11"/>
    <p:sldId id="817" r:id="rId12"/>
    <p:sldId id="577" r:id="rId13"/>
    <p:sldId id="876" r:id="rId14"/>
    <p:sldId id="893" r:id="rId15"/>
    <p:sldId id="895" r:id="rId16"/>
    <p:sldId id="821" r:id="rId17"/>
    <p:sldId id="583" r:id="rId18"/>
    <p:sldId id="584" r:id="rId19"/>
    <p:sldId id="820" r:id="rId20"/>
    <p:sldId id="823" r:id="rId21"/>
    <p:sldId id="829" r:id="rId22"/>
    <p:sldId id="826" r:id="rId23"/>
    <p:sldId id="828" r:id="rId24"/>
    <p:sldId id="830" r:id="rId25"/>
    <p:sldId id="833" r:id="rId26"/>
    <p:sldId id="591" r:id="rId27"/>
    <p:sldId id="825" r:id="rId28"/>
    <p:sldId id="814" r:id="rId29"/>
    <p:sldId id="831" r:id="rId30"/>
    <p:sldId id="867" r:id="rId31"/>
    <p:sldId id="864" r:id="rId32"/>
    <p:sldId id="863" r:id="rId33"/>
    <p:sldId id="865" r:id="rId34"/>
    <p:sldId id="866" r:id="rId35"/>
    <p:sldId id="868" r:id="rId36"/>
    <p:sldId id="898" r:id="rId37"/>
    <p:sldId id="870" r:id="rId38"/>
    <p:sldId id="871" r:id="rId39"/>
    <p:sldId id="832" r:id="rId40"/>
    <p:sldId id="824" r:id="rId41"/>
    <p:sldId id="835" r:id="rId42"/>
    <p:sldId id="834" r:id="rId43"/>
    <p:sldId id="872" r:id="rId44"/>
    <p:sldId id="873" r:id="rId45"/>
    <p:sldId id="874" r:id="rId46"/>
    <p:sldId id="886" r:id="rId47"/>
    <p:sldId id="875" r:id="rId48"/>
    <p:sldId id="877" r:id="rId49"/>
    <p:sldId id="837" r:id="rId50"/>
    <p:sldId id="568" r:id="rId51"/>
    <p:sldId id="879" r:id="rId52"/>
    <p:sldId id="880" r:id="rId53"/>
    <p:sldId id="881" r:id="rId54"/>
    <p:sldId id="896" r:id="rId55"/>
    <p:sldId id="882" r:id="rId56"/>
    <p:sldId id="609" r:id="rId57"/>
    <p:sldId id="581" r:id="rId58"/>
    <p:sldId id="672" r:id="rId59"/>
    <p:sldId id="883" r:id="rId60"/>
    <p:sldId id="884" r:id="rId61"/>
    <p:sldId id="885" r:id="rId62"/>
    <p:sldId id="887" r:id="rId63"/>
    <p:sldId id="888" r:id="rId64"/>
    <p:sldId id="889" r:id="rId65"/>
    <p:sldId id="878" r:id="rId66"/>
    <p:sldId id="894" r:id="rId67"/>
    <p:sldId id="890" r:id="rId68"/>
    <p:sldId id="891" r:id="rId69"/>
    <p:sldId id="892" r:id="rId70"/>
    <p:sldId id="899" r:id="rId71"/>
    <p:sldId id="900" r:id="rId72"/>
    <p:sldId id="901" r:id="rId73"/>
    <p:sldId id="579" r:id="rId74"/>
    <p:sldId id="771" r:id="rId75"/>
    <p:sldId id="691" r:id="rId76"/>
    <p:sldId id="897" r:id="rId77"/>
    <p:sldId id="773" r:id="rId78"/>
    <p:sldId id="690" r:id="rId79"/>
    <p:sldId id="774" r:id="rId80"/>
  </p:sldIdLst>
  <p:sldSz cx="12192000" cy="6858000"/>
  <p:notesSz cx="6858000" cy="9144000"/>
  <p:embeddedFontLst>
    <p:embeddedFont>
      <p:font typeface="메이플스토리" panose="020B0600000101010101" charset="-127"/>
      <p:regular r:id="rId83"/>
      <p:bold r:id="rId84"/>
    </p:embeddedFont>
    <p:embeddedFont>
      <p:font typeface="Consolas" panose="020B0609020204030204" pitchFamily="49" charset="0"/>
      <p:regular r:id="rId85"/>
      <p:bold r:id="rId86"/>
      <p:italic r:id="rId87"/>
      <p:boldItalic r:id="rId88"/>
    </p:embeddedFont>
    <p:embeddedFont>
      <p:font typeface="G마켓 산스 TTF Bold" panose="02000000000000000000" pitchFamily="2" charset="-127"/>
      <p:bold r:id="rId89"/>
    </p:embeddedFont>
    <p:embeddedFont>
      <p:font typeface="G마켓 산스 TTF Light" panose="02000000000000000000" pitchFamily="2" charset="-127"/>
      <p:regular r:id="rId90"/>
    </p:embeddedFont>
    <p:embeddedFont>
      <p:font typeface="G마켓 산스 TTF Medium" panose="02000000000000000000" pitchFamily="2" charset="-127"/>
      <p:regular r:id="rId91"/>
    </p:embeddedFont>
    <p:embeddedFont>
      <p:font typeface="Lato" panose="020F0502020204030203" pitchFamily="34" charset="0"/>
      <p:regular r:id="rId92"/>
      <p:bold r:id="rId93"/>
      <p:italic r:id="rId94"/>
      <p:boldItalic r:id="rId95"/>
    </p:embeddedFont>
    <p:embeddedFont>
      <p:font typeface="맑은 고딕" panose="020B0503020000020004" pitchFamily="50" charset="-127"/>
      <p:regular r:id="rId96"/>
      <p:bold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0" autoAdjust="0"/>
    <p:restoredTop sz="76874" autoAdjust="0"/>
  </p:normalViewPr>
  <p:slideViewPr>
    <p:cSldViewPr snapToGrid="0">
      <p:cViewPr varScale="1">
        <p:scale>
          <a:sx n="65" d="100"/>
          <a:sy n="65" d="100"/>
        </p:scale>
        <p:origin x="35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지금 </a:t>
            </a:r>
            <a:r>
              <a:rPr lang="en-US" altLang="ko-KR"/>
              <a:t>if</a:t>
            </a:r>
            <a:r>
              <a:rPr lang="ko-KR" altLang="en-US"/>
              <a:t>와 </a:t>
            </a:r>
            <a:r>
              <a:rPr lang="en-US" altLang="ko-KR"/>
              <a:t>else</a:t>
            </a:r>
            <a:r>
              <a:rPr lang="ko-KR" altLang="en-US"/>
              <a:t>가 무엇인지는 중요하지않음</a:t>
            </a:r>
            <a:r>
              <a:rPr lang="en-US" altLang="ko-KR"/>
              <a:t>. </a:t>
            </a:r>
            <a:r>
              <a:rPr lang="ko-KR" altLang="en-US"/>
              <a:t>들여쓰기만 알면됨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0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 데이터는 변수</a:t>
            </a:r>
            <a:r>
              <a:rPr lang="en-US" altLang="ko-KR"/>
              <a:t>(</a:t>
            </a:r>
            <a:r>
              <a:rPr lang="ko-KR" altLang="en-US"/>
              <a:t>속성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6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31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06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44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957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640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RAM</a:t>
            </a:r>
            <a:r>
              <a:rPr lang="ko-KR" altLang="en-US"/>
              <a:t>은 프로그램이 실행될때 데이터를 저장하는곳 프로그램이 종료되면 메모리에 저장된 정보는 사라짐</a:t>
            </a:r>
            <a:endParaRPr lang="en-US" altLang="ko-KR"/>
          </a:p>
          <a:p>
            <a:r>
              <a:rPr lang="ko-KR" altLang="en-US"/>
              <a:t>그래서 프로그램이 오류나면 프로그램을 껏다 키면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20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c++</a:t>
            </a:r>
            <a:r>
              <a:rPr lang="ko-KR" altLang="en-US"/>
              <a:t>은 </a:t>
            </a:r>
            <a:r>
              <a:rPr lang="en-US" altLang="ko-KR"/>
              <a:t>new/delete, c</a:t>
            </a:r>
            <a:r>
              <a:rPr lang="ko-KR" altLang="en-US"/>
              <a:t>는 </a:t>
            </a:r>
            <a:r>
              <a:rPr lang="en-US" altLang="ko-KR"/>
              <a:t>malloc()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72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여기는 지금은 참고로 알아두시고 나중에 개념정리 다 배우고 복습하실 때 다시 한번 읽어보시면 됩니다</a:t>
            </a:r>
            <a:r>
              <a:rPr lang="en-US" altLang="ko-KR"/>
              <a:t>. </a:t>
            </a:r>
            <a:r>
              <a:rPr lang="ko-KR" altLang="en-US"/>
              <a:t>지금은 그냥 지나쳐도됨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8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수업노트 주소</a:t>
            </a:r>
            <a:endParaRPr lang="en-US" altLang="ko-KR"/>
          </a:p>
          <a:p>
            <a:r>
              <a:rPr lang="en-US" altLang="ko-KR"/>
              <a:t>https://clever-newsprint-4a9.notion.site/git-98e28f6b12604def866a85ac2e3f0979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492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76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21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1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41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48 / 2 (9 + 3) </a:t>
            </a:r>
            <a:r>
              <a:rPr lang="ko-KR" altLang="en-US"/>
              <a:t>수식은</a:t>
            </a:r>
            <a:r>
              <a:rPr lang="en-US" altLang="ko-KR"/>
              <a:t> </a:t>
            </a:r>
            <a:r>
              <a:rPr lang="ko-KR" altLang="en-US"/>
              <a:t>파이썬에서는 오류가 남</a:t>
            </a:r>
          </a:p>
          <a:p>
            <a:endParaRPr lang="en-US" altLang="ko-KR"/>
          </a:p>
          <a:p>
            <a:r>
              <a:rPr lang="ko-KR" altLang="en-US"/>
              <a:t>소수점 자리수 제한은 조금있다가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89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퀴즈 정답</a:t>
            </a:r>
            <a:r>
              <a:rPr lang="en-US" altLang="ko-KR"/>
              <a:t>. 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or (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3): </a:t>
            </a:r>
            <a:r>
              <a:rPr lang="ko-KR" altLang="en-US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명시적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55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대입연산자는 우측에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0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대입연산자는 우측에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714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85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38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17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사이즈 단위는 바이트단위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15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088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튜플</a:t>
            </a:r>
            <a:r>
              <a:rPr lang="en-US" altLang="ko-KR"/>
              <a:t>, </a:t>
            </a:r>
            <a:r>
              <a:rPr lang="ko-KR" altLang="en-US"/>
              <a:t>딕셔너리</a:t>
            </a:r>
            <a:r>
              <a:rPr lang="en-US" altLang="ko-KR"/>
              <a:t>, </a:t>
            </a:r>
            <a:r>
              <a:rPr lang="ko-KR" altLang="en-US"/>
              <a:t>셋에 대해서는 추후 자세히 설명</a:t>
            </a:r>
            <a:r>
              <a:rPr lang="en-US" altLang="ko-KR"/>
              <a:t>. </a:t>
            </a:r>
            <a:r>
              <a:rPr lang="ko-KR" altLang="en-US"/>
              <a:t>여기서는 이런것들이 있다만 알고있으면됨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922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936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명시적으로 사용하는것을 추천</a:t>
            </a:r>
            <a:r>
              <a:rPr lang="en-US" altLang="ko-KR"/>
              <a:t>.</a:t>
            </a:r>
          </a:p>
          <a:p>
            <a:r>
              <a:rPr lang="ko-KR" altLang="en-US"/>
              <a:t>개발은 상상으로 하는것이 아닌 눈으로 직접 데이터를 보면서 하는것이기 때문에 항상 명시적으로 사용하는 것이 좋음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68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34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1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문자는 한자리수</a:t>
            </a:r>
            <a:endParaRPr lang="en-US" altLang="ko-KR"/>
          </a:p>
          <a:p>
            <a:r>
              <a:rPr lang="ko-KR" altLang="en-US"/>
              <a:t>문자열공백을 뒤로 하고 싶으면 </a:t>
            </a:r>
            <a:r>
              <a:rPr lang="en-US" altLang="ko-KR"/>
              <a:t>%-5s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79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66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396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C2159-C95C-6709-4538-08094DC54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C06486-53B0-18F9-5E96-C9974DF47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0F14A-D236-F811-0590-0230F4E20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B24DC-A1CE-6AB1-0AF0-4819BE204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89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567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894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59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364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11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. </a:t>
            </a:r>
            <a:r>
              <a:rPr lang="ko-KR" altLang="en-US"/>
              <a:t>에 대해서는 추후 자세히 설명</a:t>
            </a:r>
            <a:r>
              <a:rPr lang="en-US" altLang="ko-KR"/>
              <a:t>. </a:t>
            </a:r>
            <a:r>
              <a:rPr lang="ko-KR" altLang="en-US"/>
              <a:t>지금은 변수이름뒤에 </a:t>
            </a:r>
            <a:r>
              <a:rPr lang="en-US" altLang="ko-KR"/>
              <a:t>.</a:t>
            </a:r>
            <a:r>
              <a:rPr lang="ko-KR" altLang="en-US"/>
              <a:t>을 써서 사용한다는 것만 알고있으면됨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3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뒤에서시작하는 문자는 </a:t>
            </a:r>
            <a:r>
              <a:rPr lang="en-US" altLang="ko-KR"/>
              <a:t>-1</a:t>
            </a:r>
            <a:r>
              <a:rPr lang="ko-KR" altLang="en-US"/>
              <a:t>부터 시작 </a:t>
            </a:r>
            <a:endParaRPr lang="en-US" altLang="ko-KR"/>
          </a:p>
          <a:p>
            <a:r>
              <a:rPr lang="pt-BR" altLang="ko-KR" b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lang="pt-BR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pt-BR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167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"20240930"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year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s[</a:t>
            </a:r>
            <a:r>
              <a:rPr lang="en-US" altLang="ko-KR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month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s[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day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s[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(year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년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668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1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https://www.tiobe.com/tiobe-index/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138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2973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 = "Hello, Python"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첫 번째 </a:t>
            </a:r>
            <a:r>
              <a:rPr lang="en-US" altLang="ko-KR" dirty="0"/>
              <a:t>'o'</a:t>
            </a:r>
            <a:r>
              <a:rPr lang="ko-KR" altLang="en-US" dirty="0"/>
              <a:t>의 인덱스 찾기 </a:t>
            </a:r>
            <a:endParaRPr lang="en-US" altLang="ko-KR" dirty="0"/>
          </a:p>
          <a:p>
            <a:r>
              <a:rPr lang="en-US" altLang="ko-KR" dirty="0" err="1"/>
              <a:t>first_o_index</a:t>
            </a:r>
            <a:r>
              <a:rPr lang="en-US" altLang="ko-KR" dirty="0"/>
              <a:t> = </a:t>
            </a:r>
            <a:r>
              <a:rPr lang="en-US" altLang="ko-KR" dirty="0" err="1"/>
              <a:t>a.find</a:t>
            </a:r>
            <a:r>
              <a:rPr lang="en-US" altLang="ko-KR" dirty="0"/>
              <a:t>('o') # </a:t>
            </a:r>
            <a:r>
              <a:rPr lang="ko-KR" altLang="en-US" dirty="0"/>
              <a:t>결과</a:t>
            </a:r>
            <a:r>
              <a:rPr lang="en-US" altLang="ko-KR" dirty="0"/>
              <a:t>: 4 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두 번째 </a:t>
            </a:r>
            <a:r>
              <a:rPr lang="en-US" altLang="ko-KR" dirty="0"/>
              <a:t>'o'</a:t>
            </a:r>
            <a:r>
              <a:rPr lang="ko-KR" altLang="en-US" dirty="0"/>
              <a:t>의 인덱스 찾기</a:t>
            </a:r>
            <a:endParaRPr lang="en-US" altLang="ko-KR" dirty="0"/>
          </a:p>
          <a:p>
            <a:r>
              <a:rPr lang="en-US" altLang="ko-KR" dirty="0" err="1"/>
              <a:t>second_o_index</a:t>
            </a:r>
            <a:r>
              <a:rPr lang="en-US" altLang="ko-KR" dirty="0"/>
              <a:t> = </a:t>
            </a:r>
            <a:r>
              <a:rPr lang="en-US" altLang="ko-KR" dirty="0" err="1"/>
              <a:t>a.find</a:t>
            </a:r>
            <a:r>
              <a:rPr lang="en-US" altLang="ko-KR" dirty="0"/>
              <a:t>('o', </a:t>
            </a:r>
            <a:r>
              <a:rPr lang="en-US" altLang="ko-KR" dirty="0" err="1"/>
              <a:t>first_o_index</a:t>
            </a:r>
            <a:r>
              <a:rPr lang="en-US" altLang="ko-KR" dirty="0"/>
              <a:t> + 1) # 5</a:t>
            </a:r>
            <a:r>
              <a:rPr lang="ko-KR" altLang="en-US" dirty="0"/>
              <a:t>부터 검색 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인덱스도 마찬가지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666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윈도우 ㅊ 한자키</a:t>
            </a:r>
            <a:endParaRPr lang="en-US" altLang="ko-KR"/>
          </a:p>
          <a:p>
            <a:r>
              <a:rPr lang="ko-KR" altLang="en-US"/>
              <a:t>맥 커맨드컨트롤쉬프트로 이모티콘 확장후 숫자</a:t>
            </a:r>
            <a:endParaRPr lang="en-US" altLang="ko-KR"/>
          </a:p>
          <a:p>
            <a:r>
              <a:rPr lang="ko-KR" altLang="en-US"/>
              <a:t>음수는 모두 </a:t>
            </a:r>
            <a:r>
              <a:rPr lang="en-US" altLang="ko-KR"/>
              <a:t>FALSE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41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290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461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6745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2814D-1881-A5EA-1008-C7BDA6586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70C9C5-CCA7-8693-98D3-8223210CD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5D1B8E-EB63-312E-B62C-5FCEBE98F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CCE031-A36F-AF1E-8AA2-11220EF86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807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주피터 노트북 또는 아나콘다 프롬프트에서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0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19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6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함수는 추후 배울내용</a:t>
            </a:r>
            <a:r>
              <a:rPr lang="en-US" altLang="ko-KR"/>
              <a:t>, </a:t>
            </a:r>
            <a:r>
              <a:rPr lang="ko-KR" altLang="en-US"/>
              <a:t>지금은 그냥 이름뒤에 </a:t>
            </a:r>
            <a:r>
              <a:rPr lang="en-US" altLang="ko-KR"/>
              <a:t>()</a:t>
            </a:r>
            <a:r>
              <a:rPr lang="ko-KR" altLang="en-US"/>
              <a:t>가 붙어있는것이다 정도만 알면됨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0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EB7F-86EF-473A-9194-6BD878BA180E}" type="datetime1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7E7B28FE-25AD-48C3-8B18-8F704E9EF185}" type="datetime1">
              <a:rPr lang="ko-KR" altLang="en-US" smtClean="0"/>
              <a:t>2025-07-11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BB7F17FB-B298-41E3-9961-E21E34CA0EDC}" type="datetime1">
              <a:rPr lang="ko-KR" altLang="en-US" smtClean="0"/>
              <a:t>2025-07-11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DCE1B6-4A99-4849-83E2-289AF4123957}" type="datetime1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ko/3/library/index.html" TargetMode="External"/><Relationship Id="rId5" Type="http://schemas.openxmlformats.org/officeDocument/2006/relationships/hyperlink" Target="https://docs.python.org/ko/3/tutorial/index.htm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34" y="3760272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sz="60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E37FC-9441-EE2B-35CB-B224E24F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9661C-B3DC-2330-B62D-0E73EB183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개발자가 하는 업무는 크게 보면 어떠한 문제를 해결하기 위한 일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배달을 전화로 하기 귀찮아 하는 사람들이 많아짐</a:t>
            </a:r>
            <a:r>
              <a:rPr lang="en-US" altLang="ko-KR"/>
              <a:t>(</a:t>
            </a:r>
            <a:r>
              <a:rPr lang="ko-KR" altLang="en-US"/>
              <a:t>문제점</a:t>
            </a:r>
            <a:r>
              <a:rPr lang="en-US" altLang="ko-KR"/>
              <a:t>)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/>
              <a:t> </a:t>
            </a:r>
            <a:r>
              <a:rPr lang="ko-KR" altLang="en-US"/>
              <a:t>배달의 민족</a:t>
            </a:r>
            <a:r>
              <a:rPr lang="en-US" altLang="ko-KR"/>
              <a:t>, </a:t>
            </a:r>
            <a:r>
              <a:rPr lang="ko-KR" altLang="en-US"/>
              <a:t>요기요 등 간단하게 주문할 수 있는 앱이 생기게 됨</a:t>
            </a:r>
            <a:r>
              <a:rPr lang="en-US" altLang="ko-KR"/>
              <a:t>(</a:t>
            </a:r>
            <a:r>
              <a:rPr lang="ko-KR" altLang="en-US"/>
              <a:t>해결</a:t>
            </a:r>
            <a:r>
              <a:rPr lang="en-US" altLang="ko-KR"/>
              <a:t>)</a:t>
            </a:r>
            <a:endParaRPr lang="ko-KR" altLang="en-US"/>
          </a:p>
          <a:p>
            <a:r>
              <a:rPr lang="ko-KR" altLang="en-US"/>
              <a:t>앞으로 여러분들이 코딩하는것들은 어떤 기능을 어떻게 개발하여 문제점을 해결 할 것인가에 대한 내용들임</a:t>
            </a:r>
            <a:endParaRPr lang="en-US" altLang="ko-KR"/>
          </a:p>
          <a:p>
            <a:r>
              <a:rPr lang="ko-KR" altLang="en-US"/>
              <a:t>그래서 개발 잘 하려면 문제 해결 능력을 키워야 함</a:t>
            </a:r>
            <a:endParaRPr lang="en-US" altLang="ko-KR"/>
          </a:p>
          <a:p>
            <a:r>
              <a:rPr lang="ko-KR" altLang="en-US"/>
              <a:t>그리고 우리는 능력을 키우기 위한 기본기를 향상 시킬 것 임</a:t>
            </a:r>
            <a:endParaRPr lang="en-US" altLang="ko-KR"/>
          </a:p>
          <a:p>
            <a:r>
              <a:rPr lang="ko-KR" altLang="en-US"/>
              <a:t>앞으로 프로그래밍 언어를 배우면서</a:t>
            </a:r>
            <a:r>
              <a:rPr lang="en-US" altLang="ko-KR"/>
              <a:t> “</a:t>
            </a:r>
            <a:r>
              <a:rPr lang="ko-KR" altLang="en-US"/>
              <a:t>왜 이런개념을 배워야하는지</a:t>
            </a:r>
            <a:r>
              <a:rPr lang="en-US" altLang="ko-KR"/>
              <a:t>” </a:t>
            </a:r>
            <a:r>
              <a:rPr lang="ko-KR" altLang="en-US"/>
              <a:t>그리고 </a:t>
            </a:r>
            <a:r>
              <a:rPr lang="en-US" altLang="ko-KR"/>
              <a:t>“</a:t>
            </a:r>
            <a:r>
              <a:rPr lang="ko-KR" altLang="en-US"/>
              <a:t>배운 내용을 어떻게 사용해야하는지</a:t>
            </a:r>
            <a:r>
              <a:rPr lang="en-US" altLang="ko-KR"/>
              <a:t>”</a:t>
            </a:r>
            <a:r>
              <a:rPr lang="ko-KR" altLang="en-US"/>
              <a:t>에 대해서 공부할 예정</a:t>
            </a:r>
            <a:endParaRPr lang="en-US" altLang="ko-KR"/>
          </a:p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E03F37-4B4B-0799-BCC1-9B8E3701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10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8BB83-B70D-2278-1BDD-A597E9F0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</a:t>
            </a:r>
            <a:r>
              <a:rPr lang="en-US" altLang="ko-KR" dirty="0"/>
              <a:t>: print()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46DAF3-0F1F-5CB3-D3D0-30132339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메시지</a:t>
            </a:r>
            <a:r>
              <a:rPr lang="en-US" altLang="ko-KR" dirty="0"/>
              <a:t> </a:t>
            </a:r>
            <a:r>
              <a:rPr lang="ko-KR" altLang="en-US" dirty="0"/>
              <a:t>출력 기능을 담당하는 함수</a:t>
            </a:r>
            <a:endParaRPr lang="en-US" altLang="ko-KR" dirty="0"/>
          </a:p>
          <a:p>
            <a:r>
              <a:rPr lang="ko-KR" altLang="en-US" dirty="0"/>
              <a:t>여러 개 출력 시  쉼표 </a:t>
            </a:r>
            <a:r>
              <a:rPr lang="en-US" altLang="ko-KR" dirty="0"/>
              <a:t>( , )</a:t>
            </a:r>
            <a:r>
              <a:rPr lang="ko-KR" altLang="en-US" dirty="0"/>
              <a:t>로 구분 </a:t>
            </a:r>
            <a:r>
              <a:rPr lang="en-US" altLang="ko-KR" dirty="0"/>
              <a:t>-&gt; </a:t>
            </a:r>
            <a:r>
              <a:rPr lang="ko-KR" altLang="en-US" dirty="0"/>
              <a:t>무조건 띄워 쓰기가 하나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 lvl="1"/>
            <a:r>
              <a:rPr lang="ko-KR" altLang="en-US" dirty="0"/>
              <a:t>띄워 쓰기 없애려면 </a:t>
            </a:r>
            <a:r>
              <a:rPr lang="en-US" altLang="ko-KR" dirty="0" err="1"/>
              <a:t>sep</a:t>
            </a:r>
            <a:r>
              <a:rPr lang="en-US" altLang="ko-KR" dirty="0"/>
              <a:t> </a:t>
            </a:r>
            <a:r>
              <a:rPr lang="ko-KR" altLang="en-US" dirty="0"/>
              <a:t>옵션 추가</a:t>
            </a:r>
            <a:r>
              <a:rPr lang="en-US" altLang="ko-KR" dirty="0"/>
              <a:t>(</a:t>
            </a:r>
            <a:r>
              <a:rPr lang="en-US" altLang="ko-KR" dirty="0" err="1"/>
              <a:t>sep</a:t>
            </a:r>
            <a:r>
              <a:rPr lang="ko-KR" altLang="en-US" dirty="0"/>
              <a:t>는 단어사이 분리할 문자 넣는 기능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숫자 가능</a:t>
            </a:r>
            <a:endParaRPr lang="en-US" altLang="ko-KR" dirty="0"/>
          </a:p>
          <a:p>
            <a:r>
              <a:rPr lang="ko-KR" altLang="en-US" dirty="0"/>
              <a:t>괄호 안에 아무것도 넣지 않으면 줄 바꿈 역할</a:t>
            </a:r>
            <a:endParaRPr lang="en-US" altLang="ko-KR" dirty="0"/>
          </a:p>
          <a:p>
            <a:r>
              <a:rPr lang="ko-KR" altLang="en-US" dirty="0"/>
              <a:t>이어서 출력하고 싶다면</a:t>
            </a:r>
            <a:r>
              <a:rPr lang="en-US" altLang="ko-KR" dirty="0"/>
              <a:t>, end </a:t>
            </a:r>
            <a:r>
              <a:rPr lang="ko-KR" altLang="en-US" dirty="0"/>
              <a:t>옵션을 추가하기</a:t>
            </a:r>
            <a:r>
              <a:rPr lang="en-US" altLang="ko-KR" dirty="0"/>
              <a:t>. </a:t>
            </a:r>
            <a:r>
              <a:rPr lang="ko-KR" altLang="en-US" dirty="0" err="1"/>
              <a:t>줄바꿈을</a:t>
            </a:r>
            <a:r>
              <a:rPr lang="ko-KR" altLang="en-US" dirty="0"/>
              <a:t> 하지 않음</a:t>
            </a:r>
            <a:endParaRPr lang="en-US" altLang="ko-KR" dirty="0"/>
          </a:p>
          <a:p>
            <a:pPr lvl="1"/>
            <a:r>
              <a:rPr lang="en-US" altLang="ko-KR" dirty="0"/>
              <a:t>end</a:t>
            </a:r>
            <a:r>
              <a:rPr lang="ko-KR" altLang="en-US" dirty="0"/>
              <a:t>는 중간에 넣고 싶은 값을 넣는 기능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C9F02-9C62-768E-858B-FE1A0EBD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285C6-595E-B717-9FCE-47E9B776C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00" y="2847946"/>
            <a:ext cx="4824923" cy="485804"/>
          </a:xfrm>
          <a:prstGeom prst="rect">
            <a:avLst/>
          </a:prstGeom>
        </p:spPr>
      </p:pic>
      <p:pic>
        <p:nvPicPr>
          <p:cNvPr id="9" name="그림 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AE54D8C-6C3E-28F9-8632-E891BB60F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00" y="5410151"/>
            <a:ext cx="4760616" cy="76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8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  <a:r>
              <a:rPr lang="en-US" altLang="ko-KR" dirty="0"/>
              <a:t>: input()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메시지</a:t>
            </a:r>
            <a:r>
              <a:rPr lang="en-US" altLang="ko-KR" dirty="0"/>
              <a:t> </a:t>
            </a:r>
            <a:r>
              <a:rPr lang="ko-KR" altLang="en-US" dirty="0"/>
              <a:t>입력 기능을 담당하는 함수</a:t>
            </a:r>
            <a:endParaRPr lang="en-US" altLang="ko-KR" dirty="0"/>
          </a:p>
          <a:p>
            <a:r>
              <a:rPr lang="ko-KR" altLang="en-US" dirty="0"/>
              <a:t>사용자마다 다른 값을 입력 받아서 사용</a:t>
            </a:r>
            <a:endParaRPr lang="en-US" altLang="ko-KR" dirty="0"/>
          </a:p>
          <a:p>
            <a:r>
              <a:rPr lang="en-US" altLang="ko-KR"/>
              <a:t>input("</a:t>
            </a:r>
            <a:r>
              <a:rPr lang="ko-KR" altLang="en-US"/>
              <a:t>프롬프트 문자열</a:t>
            </a:r>
            <a:r>
              <a:rPr lang="en-US" altLang="ko-KR"/>
              <a:t>")</a:t>
            </a:r>
          </a:p>
          <a:p>
            <a:r>
              <a:rPr lang="ko-KR" altLang="en-US">
                <a:solidFill>
                  <a:srgbClr val="FF0000"/>
                </a:solidFill>
              </a:rPr>
              <a:t>주의</a:t>
            </a:r>
            <a:r>
              <a:rPr lang="en-US" altLang="ko-KR">
                <a:solidFill>
                  <a:srgbClr val="FF0000"/>
                </a:solidFill>
              </a:rPr>
              <a:t>) input</a:t>
            </a:r>
            <a:r>
              <a:rPr lang="ko-KR" altLang="en-US" dirty="0">
                <a:solidFill>
                  <a:srgbClr val="FF0000"/>
                </a:solidFill>
              </a:rPr>
              <a:t>으로 입력 받은 </a:t>
            </a:r>
            <a:r>
              <a:rPr lang="ko-KR" altLang="en-US">
                <a:solidFill>
                  <a:srgbClr val="FF0000"/>
                </a:solidFill>
              </a:rPr>
              <a:t>값은 문자열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A691E7-7F43-8098-E146-F061DE24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B084A5-410E-C878-90CA-C3D5B36FD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8" y="3751263"/>
            <a:ext cx="5320820" cy="702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6E31FD-AAC5-0507-22C0-3255C815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58" y="4655171"/>
            <a:ext cx="4552857" cy="76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34F79-6243-A256-F9B8-A37535FF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주석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53A1C-0562-6A6D-E8FF-CCAD289B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프로그램의 진행에 전혀 영향을 주지 않는 코드</a:t>
            </a:r>
          </a:p>
          <a:p>
            <a:r>
              <a:rPr lang="ko-KR" altLang="en-US" sz="2400" dirty="0"/>
              <a:t>프로그램을 설명하기 위해 사용</a:t>
            </a:r>
            <a:endParaRPr lang="en-US" altLang="ko-KR" sz="2400" dirty="0"/>
          </a:p>
          <a:p>
            <a:r>
              <a:rPr lang="en-US" altLang="ko-KR" sz="2400" dirty="0"/>
              <a:t># </a:t>
            </a:r>
            <a:r>
              <a:rPr lang="ko-KR" altLang="en-US" sz="2400" dirty="0"/>
              <a:t>사용 </a:t>
            </a:r>
            <a:r>
              <a:rPr lang="en-US" altLang="ko-KR" sz="2400" dirty="0"/>
              <a:t>– </a:t>
            </a:r>
            <a:r>
              <a:rPr lang="ko-KR" altLang="en-US" sz="2400" dirty="0"/>
              <a:t>한</a:t>
            </a:r>
            <a:r>
              <a:rPr lang="en-US" altLang="ko-KR" sz="2400" dirty="0"/>
              <a:t> </a:t>
            </a:r>
            <a:r>
              <a:rPr lang="ko-KR" altLang="en-US" sz="2400" dirty="0"/>
              <a:t>문장 처리</a:t>
            </a:r>
            <a:endParaRPr lang="en-US" altLang="ko-KR" sz="2400" dirty="0"/>
          </a:p>
          <a:p>
            <a:r>
              <a:rPr lang="ko-KR" altLang="en-US" i="0" dirty="0" err="1">
                <a:effectLst/>
                <a:latin typeface="Lato" panose="020F0502020204030203" pitchFamily="34" charset="0"/>
              </a:rPr>
              <a:t>독스트링</a:t>
            </a:r>
            <a:r>
              <a:rPr lang="en-US" altLang="ko-KR" i="0" dirty="0">
                <a:effectLst/>
                <a:latin typeface="Lato" panose="020F0502020204030203" pitchFamily="34" charset="0"/>
              </a:rPr>
              <a:t>(docstrings) : </a:t>
            </a:r>
            <a:r>
              <a:rPr lang="ko-KR" altLang="en-US" sz="2400" dirty="0" err="1"/>
              <a:t>쌍따옴표</a:t>
            </a:r>
            <a:r>
              <a:rPr lang="ko-KR" altLang="en-US" sz="2400" dirty="0"/>
              <a:t> </a:t>
            </a:r>
            <a:r>
              <a:rPr lang="en-US" altLang="ko-KR" sz="2400" dirty="0"/>
              <a:t>or </a:t>
            </a:r>
            <a:r>
              <a:rPr lang="ko-KR" altLang="en-US" sz="2400" dirty="0" err="1"/>
              <a:t>홑따옴표</a:t>
            </a:r>
            <a:r>
              <a:rPr lang="ko-KR" altLang="en-US" sz="2400" dirty="0"/>
              <a:t> </a:t>
            </a:r>
            <a:r>
              <a:rPr lang="en-US" altLang="ko-KR" sz="2400" dirty="0"/>
              <a:t>3</a:t>
            </a:r>
            <a:r>
              <a:rPr lang="ko-KR" altLang="en-US" sz="2400" dirty="0"/>
              <a:t>개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여러줄</a:t>
            </a:r>
            <a:r>
              <a:rPr lang="ko-KR" altLang="en-US" sz="2400" dirty="0"/>
              <a:t> 문장</a:t>
            </a:r>
            <a:br>
              <a:rPr lang="en-US" altLang="ko-KR" sz="2400" dirty="0"/>
            </a:br>
            <a:r>
              <a:rPr lang="en-US" altLang="ko-KR" dirty="0"/>
              <a:t>(</a:t>
            </a:r>
            <a:r>
              <a:rPr lang="ko-KR" altLang="en-US" dirty="0" err="1"/>
              <a:t>독스트링에</a:t>
            </a:r>
            <a:r>
              <a:rPr lang="ko-KR" altLang="en-US" dirty="0"/>
              <a:t> 대한 내용은 교안 후반부에 또 다시 나옵니다</a:t>
            </a:r>
            <a:r>
              <a:rPr lang="en-US" altLang="ko-KR" dirty="0"/>
              <a:t>)</a:t>
            </a:r>
            <a:endParaRPr lang="ko-KR" altLang="en-US" sz="2400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033D07-E19C-87AB-126E-8DE6D833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822BD60-987E-F2D4-C16B-6FD0EA5E1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57" y="3947269"/>
            <a:ext cx="4010585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B47A-6922-917E-FABB-39D14CA5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들여쓰기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47DB8C-98EC-69C1-EA54-265C4BA6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파이썬에서는 코드의 구조를 명확하게 하고</a:t>
            </a:r>
            <a:r>
              <a:rPr lang="en-US" altLang="ko-KR"/>
              <a:t>, </a:t>
            </a:r>
            <a:r>
              <a:rPr lang="ko-KR" altLang="en-US"/>
              <a:t>블록을 구분하기 위해서 들여쓰기를 문법적으로 강제하고 있음</a:t>
            </a:r>
            <a:endParaRPr lang="en-US" altLang="ko-KR"/>
          </a:p>
          <a:p>
            <a:r>
              <a:rPr lang="ko-KR" altLang="en-US"/>
              <a:t>조건문</a:t>
            </a:r>
            <a:r>
              <a:rPr lang="en-US" altLang="ko-KR"/>
              <a:t>, </a:t>
            </a:r>
            <a:r>
              <a:rPr lang="ko-KR" altLang="en-US"/>
              <a:t>반복문</a:t>
            </a:r>
            <a:r>
              <a:rPr lang="en-US" altLang="ko-KR"/>
              <a:t>, </a:t>
            </a:r>
            <a:r>
              <a:rPr lang="ko-KR" altLang="en-US"/>
              <a:t>함수</a:t>
            </a:r>
            <a:r>
              <a:rPr lang="en-US" altLang="ko-KR"/>
              <a:t>, </a:t>
            </a:r>
            <a:r>
              <a:rPr lang="ko-KR" altLang="en-US"/>
              <a:t>클래스 등에서 사용됨</a:t>
            </a:r>
            <a:endParaRPr lang="en-US" altLang="ko-KR"/>
          </a:p>
          <a:p>
            <a:r>
              <a:rPr lang="ko-KR" altLang="en-US"/>
              <a:t>들여쓰기가 정확하지 않으면 오류가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F12A62-DDE2-B341-4876-BB6EE82C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7" name="그림 6" descr="텍스트, 폰트, 스크린샷, 시계이(가) 표시된 사진&#10;&#10;자동 생성된 설명">
            <a:extLst>
              <a:ext uri="{FF2B5EF4-FFF2-40B4-BE49-F238E27FC236}">
                <a16:creationId xmlns:a16="http://schemas.microsoft.com/office/drawing/2014/main" id="{9B5E6084-7700-4152-09F5-1977E577B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80" y="3428999"/>
            <a:ext cx="4635864" cy="210343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C5C954-F588-7BDF-5306-5090E845496A}"/>
              </a:ext>
            </a:extLst>
          </p:cNvPr>
          <p:cNvCxnSpPr>
            <a:cxnSpLocks/>
          </p:cNvCxnSpPr>
          <p:nvPr/>
        </p:nvCxnSpPr>
        <p:spPr>
          <a:xfrm>
            <a:off x="1261699" y="4372152"/>
            <a:ext cx="67886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169379-405A-5FBD-E08C-0A41AC883CFE}"/>
              </a:ext>
            </a:extLst>
          </p:cNvPr>
          <p:cNvCxnSpPr>
            <a:cxnSpLocks/>
          </p:cNvCxnSpPr>
          <p:nvPr/>
        </p:nvCxnSpPr>
        <p:spPr>
          <a:xfrm>
            <a:off x="1261699" y="5347512"/>
            <a:ext cx="67886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55440E-2789-4D8B-0779-457D3330743D}"/>
              </a:ext>
            </a:extLst>
          </p:cNvPr>
          <p:cNvSpPr txBox="1"/>
          <p:nvPr/>
        </p:nvSpPr>
        <p:spPr>
          <a:xfrm>
            <a:off x="838200" y="5976908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들여쓰기부분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B963FCE-E454-0616-FE30-811C60CF7B70}"/>
              </a:ext>
            </a:extLst>
          </p:cNvPr>
          <p:cNvCxnSpPr>
            <a:cxnSpLocks/>
          </p:cNvCxnSpPr>
          <p:nvPr/>
        </p:nvCxnSpPr>
        <p:spPr>
          <a:xfrm flipV="1">
            <a:off x="1601129" y="5442169"/>
            <a:ext cx="0" cy="462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10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B9B1B-910A-A945-6E81-67A2F228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25E12-BE8E-27DF-0EFF-31F7F9085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파이썬에서 다루는 데이터는 모두 객체</a:t>
            </a:r>
            <a:endParaRPr lang="en-US" altLang="ko-KR"/>
          </a:p>
          <a:p>
            <a:r>
              <a:rPr lang="ko-KR" altLang="en-US"/>
              <a:t>앞으로 배울 숫자</a:t>
            </a:r>
            <a:r>
              <a:rPr lang="en-US" altLang="ko-KR"/>
              <a:t>, </a:t>
            </a:r>
            <a:r>
              <a:rPr lang="ko-KR" altLang="en-US"/>
              <a:t>문자열</a:t>
            </a:r>
            <a:r>
              <a:rPr lang="en-US" altLang="ko-KR"/>
              <a:t>, 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딕셔너리 등등 모든 것들</a:t>
            </a:r>
            <a:endParaRPr lang="en-US" altLang="ko-KR"/>
          </a:p>
          <a:p>
            <a:r>
              <a:rPr lang="ko-KR" altLang="en-US"/>
              <a:t>객체란 데이터와 그 데이터를 처리하는 매서드를 묶어서 하나로 만든 개념</a:t>
            </a:r>
            <a:endParaRPr lang="en-US" altLang="ko-KR"/>
          </a:p>
          <a:p>
            <a:r>
              <a:rPr lang="ko-KR" altLang="en-US"/>
              <a:t>특징</a:t>
            </a:r>
            <a:endParaRPr lang="en-US" altLang="ko-KR"/>
          </a:p>
          <a:p>
            <a:pPr lvl="1"/>
            <a:r>
              <a:rPr lang="ko-KR" altLang="en-US"/>
              <a:t>가변성</a:t>
            </a:r>
            <a:r>
              <a:rPr lang="en-US" altLang="ko-KR"/>
              <a:t>: 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딕셔너리</a:t>
            </a:r>
            <a:r>
              <a:rPr lang="en-US" altLang="ko-KR"/>
              <a:t>, </a:t>
            </a:r>
            <a:r>
              <a:rPr lang="ko-KR" altLang="en-US"/>
              <a:t>셋과 같은 가변 객체는 값을 수정할 수 있음</a:t>
            </a:r>
            <a:endParaRPr lang="en-US" altLang="ko-KR"/>
          </a:p>
          <a:p>
            <a:pPr lvl="1"/>
            <a:r>
              <a:rPr lang="ko-KR" altLang="en-US"/>
              <a:t>불변성</a:t>
            </a:r>
            <a:r>
              <a:rPr lang="en-US" altLang="ko-KR"/>
              <a:t>: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문자열</a:t>
            </a:r>
            <a:r>
              <a:rPr lang="en-US" altLang="ko-KR"/>
              <a:t>, </a:t>
            </a:r>
            <a:r>
              <a:rPr lang="ko-KR" altLang="en-US"/>
              <a:t>튜플 같은 불변 객체는 값을 수정할 수 없고</a:t>
            </a:r>
            <a:r>
              <a:rPr lang="en-US" altLang="ko-KR"/>
              <a:t>, </a:t>
            </a:r>
            <a:r>
              <a:rPr lang="ko-KR" altLang="en-US"/>
              <a:t>값을 변경하면 새로운 객체가 생성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</a:rPr>
              <a:t>=&gt; </a:t>
            </a:r>
            <a:r>
              <a:rPr lang="ko-KR" altLang="en-US">
                <a:solidFill>
                  <a:srgbClr val="FF0000"/>
                </a:solidFill>
              </a:rPr>
              <a:t>지금은</a:t>
            </a:r>
            <a:r>
              <a:rPr lang="en-US" altLang="ko-KR">
                <a:solidFill>
                  <a:srgbClr val="FF0000"/>
                </a:solidFill>
              </a:rPr>
              <a:t>! </a:t>
            </a:r>
            <a:r>
              <a:rPr lang="ko-KR" altLang="en-US">
                <a:solidFill>
                  <a:srgbClr val="FF0000"/>
                </a:solidFill>
              </a:rPr>
              <a:t>처음보는 용어가 나온다고 당황하거나 어렵게 생각하지 마세요</a:t>
            </a:r>
            <a:r>
              <a:rPr lang="en-US" altLang="ko-KR">
                <a:solidFill>
                  <a:srgbClr val="FF0000"/>
                </a:solidFill>
              </a:rPr>
              <a:t>!</a:t>
            </a:r>
          </a:p>
          <a:p>
            <a:r>
              <a:rPr lang="en-US" altLang="ko-KR">
                <a:solidFill>
                  <a:srgbClr val="FF0000"/>
                </a:solidFill>
              </a:rPr>
              <a:t>=&gt; </a:t>
            </a:r>
            <a:r>
              <a:rPr lang="ko-KR" altLang="en-US">
                <a:solidFill>
                  <a:srgbClr val="FF0000"/>
                </a:solidFill>
              </a:rPr>
              <a:t>앞으로 하나하나씩 배워나가면서 계속 사용할 단어입니다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B43AC-F726-2172-E2E8-2A23505A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9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29FBE-CEB3-CED4-8D28-5D282A4F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79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 </a:t>
            </a:r>
            <a:r>
              <a:rPr lang="en-US" altLang="ko-KR" dirty="0"/>
              <a:t>= variable, </a:t>
            </a:r>
            <a:r>
              <a:rPr lang="ko-KR" altLang="en-US" dirty="0"/>
              <a:t>변하는 값</a:t>
            </a:r>
            <a:endParaRPr lang="en-US" altLang="ko-KR" dirty="0"/>
          </a:p>
          <a:p>
            <a:r>
              <a:rPr lang="ko-KR" altLang="en-US" dirty="0"/>
              <a:t>변수는 데이터를 담는 빈 그릇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122" name="Picture 2" descr="JavaScript] 변수란? - 하나몬">
            <a:extLst>
              <a:ext uri="{FF2B5EF4-FFF2-40B4-BE49-F238E27FC236}">
                <a16:creationId xmlns:a16="http://schemas.microsoft.com/office/drawing/2014/main" id="{78BD32F7-5C33-4786-ADB2-B79C1D69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72" y="2852882"/>
            <a:ext cx="8601456" cy="26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E19690-FA7F-5294-EC0A-9FF1E92E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083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3D8EA-9A76-48E8-BA68-91F97EFD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 값 할당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E0FC8-5A01-40F8-AC9A-F36967E4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변수이름 </a:t>
            </a:r>
            <a:r>
              <a:rPr lang="en-US" altLang="ko-KR"/>
              <a:t>= </a:t>
            </a:r>
            <a:r>
              <a:rPr lang="ko-KR" altLang="en-US"/>
              <a:t>변수에 저장할 값</a:t>
            </a:r>
            <a:endParaRPr lang="en-US" altLang="ko-KR"/>
          </a:p>
          <a:p>
            <a:pPr lvl="1"/>
            <a:r>
              <a:rPr lang="en-US" altLang="ko-KR"/>
              <a:t>x = 10 (</a:t>
            </a:r>
            <a:r>
              <a:rPr lang="ko-KR" altLang="en-US"/>
              <a:t>정수형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y = 3.14 (</a:t>
            </a:r>
            <a:r>
              <a:rPr lang="ko-KR" altLang="en-US"/>
              <a:t>실수형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z = "Hello" (</a:t>
            </a:r>
            <a:r>
              <a:rPr lang="ko-KR" altLang="en-US"/>
              <a:t>문자열</a:t>
            </a:r>
            <a:r>
              <a:rPr lang="en-US" altLang="ko-KR"/>
              <a:t>)</a:t>
            </a:r>
          </a:p>
          <a:p>
            <a:r>
              <a:rPr lang="ko-KR" altLang="en-US"/>
              <a:t>변수에 값을 가지도록 하는것을 </a:t>
            </a:r>
            <a:r>
              <a:rPr lang="en-US" altLang="ko-KR"/>
              <a:t>“</a:t>
            </a:r>
            <a:r>
              <a: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변수에 값을 할당한다</a:t>
            </a:r>
            <a:r>
              <a:rPr lang="en-US" altLang="ko-KR"/>
              <a:t>”</a:t>
            </a:r>
            <a:r>
              <a:rPr lang="ko-KR" altLang="en-US"/>
              <a:t>라고 함</a:t>
            </a:r>
            <a:endParaRPr lang="en-US" altLang="ko-KR" dirty="0"/>
          </a:p>
          <a:p>
            <a:r>
              <a:rPr lang="ko-KR" altLang="en-US"/>
              <a:t>변수에 저장된 값은 언제든지 다른 값으로 재할당 할 수 있음</a:t>
            </a:r>
            <a:endParaRPr lang="en-US" altLang="ko-KR"/>
          </a:p>
          <a:p>
            <a:pPr lvl="1"/>
            <a:r>
              <a:rPr lang="en-US" altLang="ko-KR"/>
              <a:t>x = 5</a:t>
            </a:r>
          </a:p>
          <a:p>
            <a:pPr lvl="1"/>
            <a:r>
              <a:rPr lang="en-US" altLang="ko-KR"/>
              <a:t>x = "Python"</a:t>
            </a:r>
          </a:p>
          <a:p>
            <a:r>
              <a:rPr lang="ko-KR" altLang="en-US"/>
              <a:t>여러 개의 변수를 한번에 할당할 수도있음</a:t>
            </a:r>
            <a:endParaRPr lang="en-US" altLang="ko-KR"/>
          </a:p>
          <a:p>
            <a:pPr lvl="1"/>
            <a:r>
              <a:rPr lang="en-US" altLang="ko-KR"/>
              <a:t>x, y, z = 10, 3.14, "Hello"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928DA-A013-4246-C481-454A0C36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3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62378-05E4-4FDF-5A2A-3A747818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왜 사용할까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6FAE1-9F09-B70E-C653-DA0E3D26A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7789433" cy="4851400"/>
          </a:xfrm>
        </p:spPr>
        <p:txBody>
          <a:bodyPr/>
          <a:lstStyle/>
          <a:p>
            <a:r>
              <a:rPr lang="ko-KR" altLang="en-US"/>
              <a:t>여러분들이 </a:t>
            </a: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100</a:t>
            </a:r>
            <a:r>
              <a:rPr lang="ko-KR" altLang="en-US"/>
              <a:t>까지 </a:t>
            </a:r>
            <a:r>
              <a:rPr lang="en-US" altLang="ko-KR"/>
              <a:t>2</a:t>
            </a:r>
            <a:r>
              <a:rPr lang="ko-KR" altLang="en-US"/>
              <a:t>를 곱하는 수식을 만들어서 출력한다고 가정</a:t>
            </a:r>
            <a:endParaRPr lang="en-US" altLang="ko-KR"/>
          </a:p>
          <a:p>
            <a:r>
              <a:rPr lang="ko-KR" altLang="en-US"/>
              <a:t>그렇다면 우측과 같이 곱셈 수식을 만들어야 함</a:t>
            </a:r>
            <a:endParaRPr lang="en-US" altLang="ko-KR"/>
          </a:p>
          <a:p>
            <a:r>
              <a:rPr lang="ko-KR" altLang="en-US"/>
              <a:t>그런데 갑자기 </a:t>
            </a:r>
            <a:r>
              <a:rPr lang="en-US" altLang="ko-KR"/>
              <a:t>2</a:t>
            </a:r>
            <a:r>
              <a:rPr lang="ko-KR" altLang="en-US"/>
              <a:t>가 아니고 </a:t>
            </a:r>
            <a:r>
              <a:rPr lang="en-US" altLang="ko-KR"/>
              <a:t>3</a:t>
            </a:r>
            <a:r>
              <a:rPr lang="ko-KR" altLang="en-US"/>
              <a:t>으로 변경된다면</a:t>
            </a:r>
            <a:r>
              <a:rPr lang="en-US" altLang="ko-KR"/>
              <a:t>?</a:t>
            </a:r>
          </a:p>
          <a:p>
            <a:r>
              <a:rPr lang="en-US" altLang="ko-KR"/>
              <a:t>2</a:t>
            </a:r>
            <a:r>
              <a:rPr lang="ko-KR" altLang="en-US"/>
              <a:t>의 값들을 전부 </a:t>
            </a:r>
            <a:r>
              <a:rPr lang="en-US" altLang="ko-KR"/>
              <a:t>3</a:t>
            </a:r>
            <a:r>
              <a:rPr lang="ko-KR" altLang="en-US"/>
              <a:t>으로 변경하면 되겠지만 </a:t>
            </a: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100</a:t>
            </a:r>
            <a:r>
              <a:rPr lang="ko-KR" altLang="en-US"/>
              <a:t>이아닌 </a:t>
            </a: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10000</a:t>
            </a:r>
            <a:r>
              <a:rPr lang="ko-KR" altLang="en-US"/>
              <a:t>이였다면</a:t>
            </a:r>
            <a:r>
              <a:rPr lang="en-US" altLang="ko-KR"/>
              <a:t>? 10000</a:t>
            </a:r>
            <a:r>
              <a:rPr lang="ko-KR" altLang="en-US"/>
              <a:t>번을 수정해야하는 작업을 해야함</a:t>
            </a:r>
            <a:endParaRPr lang="en-US" altLang="ko-KR"/>
          </a:p>
          <a:p>
            <a:r>
              <a:rPr lang="ko-KR" altLang="en-US"/>
              <a:t>이때 필요한게 변수라는 것임</a:t>
            </a:r>
            <a:endParaRPr lang="en-US" altLang="ko-KR"/>
          </a:p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8F7FB-9165-5ECF-26B6-3FC91BCCD540}"/>
              </a:ext>
            </a:extLst>
          </p:cNvPr>
          <p:cNvSpPr txBox="1"/>
          <p:nvPr/>
        </p:nvSpPr>
        <p:spPr>
          <a:xfrm>
            <a:off x="9316122" y="1325563"/>
            <a:ext cx="22053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8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12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14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..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196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198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200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982623-18BE-9143-8A2F-DAAB285C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3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Python </a:t>
            </a: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기초문법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62378-05E4-4FDF-5A2A-3A747818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왜 사용할까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6FAE1-9F09-B70E-C653-DA0E3D26A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7789433" cy="4851400"/>
          </a:xfrm>
        </p:spPr>
        <p:txBody>
          <a:bodyPr/>
          <a:lstStyle/>
          <a:p>
            <a:r>
              <a:rPr lang="ko-KR" altLang="en-US"/>
              <a:t>앞선 예시에서 변수를 사용하게 된다면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8F7FB-9165-5ECF-26B6-3FC91BCCD540}"/>
              </a:ext>
            </a:extLst>
          </p:cNvPr>
          <p:cNvSpPr txBox="1"/>
          <p:nvPr/>
        </p:nvSpPr>
        <p:spPr>
          <a:xfrm>
            <a:off x="1194098" y="1898139"/>
            <a:ext cx="220531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8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12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14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..</a:t>
            </a:r>
          </a:p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...</a:t>
            </a:r>
            <a:b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196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198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200</a:t>
            </a:r>
            <a:endParaRPr lang="ko-KR" altLang="en-US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ADB2B-EF3E-DB08-A9F8-7D60C70FA8DC}"/>
              </a:ext>
            </a:extLst>
          </p:cNvPr>
          <p:cNvSpPr txBox="1"/>
          <p:nvPr/>
        </p:nvSpPr>
        <p:spPr>
          <a:xfrm>
            <a:off x="3755313" y="1898139"/>
            <a:ext cx="30731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..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196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198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200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9435A-2B34-A41F-6A0A-F6BBB72A7599}"/>
              </a:ext>
            </a:extLst>
          </p:cNvPr>
          <p:cNvSpPr txBox="1"/>
          <p:nvPr/>
        </p:nvSpPr>
        <p:spPr>
          <a:xfrm>
            <a:off x="1232492" y="58684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 사용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20AA7-51A2-9ED0-3DD7-09BFBC3AECB3}"/>
              </a:ext>
            </a:extLst>
          </p:cNvPr>
          <p:cNvSpPr txBox="1"/>
          <p:nvPr/>
        </p:nvSpPr>
        <p:spPr>
          <a:xfrm>
            <a:off x="3946340" y="58684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 사용 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6D7BA3-D0A4-F9F5-20B1-51B0024A5BD1}"/>
              </a:ext>
            </a:extLst>
          </p:cNvPr>
          <p:cNvSpPr/>
          <p:nvPr/>
        </p:nvSpPr>
        <p:spPr>
          <a:xfrm>
            <a:off x="3744555" y="1941169"/>
            <a:ext cx="870475" cy="30717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14673-5621-0541-146A-38F05ADFE89C}"/>
              </a:ext>
            </a:extLst>
          </p:cNvPr>
          <p:cNvSpPr txBox="1"/>
          <p:nvPr/>
        </p:nvSpPr>
        <p:spPr>
          <a:xfrm>
            <a:off x="6224894" y="1863925"/>
            <a:ext cx="5721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이제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변수에 값을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변경해 주면 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B804DA-5572-1EF7-6647-8EC7A925526C}"/>
              </a:ext>
            </a:extLst>
          </p:cNvPr>
          <p:cNvCxnSpPr/>
          <p:nvPr/>
        </p:nvCxnSpPr>
        <p:spPr>
          <a:xfrm flipH="1">
            <a:off x="4615030" y="2094757"/>
            <a:ext cx="148097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954873C-3120-8E7F-7B84-C7D9F215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81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6CB9F-6AEE-A9C0-08E2-4D084272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변수를 사용하게 된다면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88E38F-8390-FE3D-620B-548F9D39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i="0">
                <a:solidFill>
                  <a:srgbClr val="1D1C1D"/>
                </a:solidFill>
                <a:effectLst/>
              </a:rPr>
              <a:t>변수를 사용하면 값을 저장하고 나중에 재사용할 수 있어 코드가 더 간결해짐</a:t>
            </a:r>
            <a:endParaRPr lang="en-US" altLang="ko-KR" i="0">
              <a:solidFill>
                <a:srgbClr val="1D1C1D"/>
              </a:solidFill>
              <a:effectLst/>
            </a:endParaRPr>
          </a:p>
          <a:p>
            <a:r>
              <a:rPr lang="ko-KR" altLang="en-US" i="0">
                <a:solidFill>
                  <a:srgbClr val="1D1C1D"/>
                </a:solidFill>
                <a:effectLst/>
              </a:rPr>
              <a:t>값을 변수에 저장하면 나중에 변경할 때 코드 전체를 수정할 필요 없이 변수만 변경하면 됨</a:t>
            </a:r>
            <a:endParaRPr lang="en-US" altLang="ko-KR" i="0">
              <a:solidFill>
                <a:srgbClr val="1D1C1D"/>
              </a:solidFill>
              <a:effectLst/>
            </a:endParaRPr>
          </a:p>
          <a:p>
            <a:r>
              <a:rPr lang="ko-KR" altLang="en-US" i="0">
                <a:solidFill>
                  <a:srgbClr val="1D1C1D"/>
                </a:solidFill>
                <a:effectLst/>
              </a:rPr>
              <a:t>계산 결과나 문자열을 변수에 저장하면 중복 작업을 줄일 수 있음</a:t>
            </a:r>
            <a:endParaRPr lang="en-US" altLang="ko-KR" i="0">
              <a:solidFill>
                <a:srgbClr val="1D1C1D"/>
              </a:solidFill>
              <a:effectLst/>
            </a:endParaRPr>
          </a:p>
          <a:p>
            <a:r>
              <a:rPr lang="ko-KR" altLang="en-US" i="0">
                <a:solidFill>
                  <a:srgbClr val="1D1C1D"/>
                </a:solidFill>
                <a:effectLst/>
              </a:rPr>
              <a:t>변수 이름을 통해 값의 의미를 명확히 알 수 있어</a:t>
            </a:r>
            <a:r>
              <a:rPr lang="en-US" altLang="ko-KR" i="0">
                <a:solidFill>
                  <a:srgbClr val="1D1C1D"/>
                </a:solidFill>
                <a:effectLst/>
              </a:rPr>
              <a:t>, </a:t>
            </a:r>
            <a:r>
              <a:rPr lang="ko-KR" altLang="en-US" i="0">
                <a:solidFill>
                  <a:srgbClr val="1D1C1D"/>
                </a:solidFill>
                <a:effectLst/>
              </a:rPr>
              <a:t>코드를 더 직관적으로 작성할 수 있음</a:t>
            </a:r>
            <a:endParaRPr lang="en-US" altLang="ko-KR" i="0">
              <a:solidFill>
                <a:srgbClr val="1D1C1D"/>
              </a:solidFill>
              <a:effectLst/>
            </a:endParaRPr>
          </a:p>
          <a:p>
            <a:r>
              <a:rPr lang="ko-KR" altLang="en-US" i="0">
                <a:solidFill>
                  <a:srgbClr val="1D1C1D"/>
                </a:solidFill>
                <a:effectLst/>
              </a:rPr>
              <a:t>복잡한 수식을 변수로 분리하면 코드를 모듈화하여 쉽게 수정할 수 있음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44BD1B-CEC4-858B-1110-A4293394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22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CEADC-054E-66C8-5288-BB693006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변수를 사용할 수 있는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4E4D-7C7D-30FB-8E7B-2481B59C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변수에 값을 할당하게 되면 컴퓨터에 그 </a:t>
            </a:r>
            <a:r>
              <a:rPr lang="ko-KR" altLang="en-US">
                <a:solidFill>
                  <a:srgbClr val="FF0000"/>
                </a:solidFill>
              </a:rPr>
              <a:t>값</a:t>
            </a:r>
            <a:r>
              <a:rPr lang="ko-KR" altLang="en-US"/>
              <a:t>을 메모리에 저장함</a:t>
            </a:r>
            <a:endParaRPr lang="en-US" altLang="ko-KR"/>
          </a:p>
          <a:p>
            <a:r>
              <a:rPr lang="ko-KR" altLang="en-US"/>
              <a:t>메모리란 컴퓨터가 데이터를 저장하고 처리하는 공간</a:t>
            </a:r>
            <a:r>
              <a:rPr lang="en-US" altLang="ko-KR"/>
              <a:t>(RAM)</a:t>
            </a:r>
          </a:p>
          <a:p>
            <a:r>
              <a:rPr lang="en-US" altLang="ko-KR"/>
              <a:t>x = 10 </a:t>
            </a:r>
            <a:r>
              <a:rPr lang="ko-KR" altLang="en-US"/>
              <a:t>일때</a:t>
            </a:r>
            <a:endParaRPr lang="en-US" altLang="ko-KR"/>
          </a:p>
          <a:p>
            <a:r>
              <a:rPr lang="en-US" altLang="ko-KR"/>
              <a:t>10</a:t>
            </a:r>
            <a:r>
              <a:rPr lang="ko-KR" altLang="en-US"/>
              <a:t>은 메모리의 특정 위치에 저장되고 변수 </a:t>
            </a:r>
            <a:r>
              <a:rPr lang="en-US" altLang="ko-KR"/>
              <a:t>x</a:t>
            </a:r>
            <a:r>
              <a:rPr lang="ko-KR" altLang="en-US"/>
              <a:t>는 그 위치를 참조</a:t>
            </a:r>
            <a:r>
              <a:rPr lang="en-US" altLang="ko-KR"/>
              <a:t>(Reference)</a:t>
            </a:r>
          </a:p>
          <a:p>
            <a:r>
              <a:rPr lang="ko-KR" altLang="en-US"/>
              <a:t>변수가 값을 직접 저장하는 것이 아닌 변수는 값을 저장한 메모리 주소 위치를 가리키는 방식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19C9A7-030C-236F-3517-F3503FE1F4FD}"/>
              </a:ext>
            </a:extLst>
          </p:cNvPr>
          <p:cNvSpPr/>
          <p:nvPr/>
        </p:nvSpPr>
        <p:spPr>
          <a:xfrm>
            <a:off x="1193091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CC9E78-1CC2-2E88-B9EB-A410947B6960}"/>
              </a:ext>
            </a:extLst>
          </p:cNvPr>
          <p:cNvSpPr/>
          <p:nvPr/>
        </p:nvSpPr>
        <p:spPr>
          <a:xfrm>
            <a:off x="1920008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E7D72E-A9CB-A30C-A46C-B50B117CCE11}"/>
              </a:ext>
            </a:extLst>
          </p:cNvPr>
          <p:cNvSpPr/>
          <p:nvPr/>
        </p:nvSpPr>
        <p:spPr>
          <a:xfrm>
            <a:off x="2646925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D28FA3-2D0D-E020-C19A-CB7265270FAB}"/>
              </a:ext>
            </a:extLst>
          </p:cNvPr>
          <p:cNvSpPr/>
          <p:nvPr/>
        </p:nvSpPr>
        <p:spPr>
          <a:xfrm>
            <a:off x="3373842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5715BD-A9C0-22D0-33C5-8517B945FE0D}"/>
              </a:ext>
            </a:extLst>
          </p:cNvPr>
          <p:cNvSpPr/>
          <p:nvPr/>
        </p:nvSpPr>
        <p:spPr>
          <a:xfrm>
            <a:off x="4100759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27ED27-6ECA-6308-5601-CAA890C7EA6F}"/>
              </a:ext>
            </a:extLst>
          </p:cNvPr>
          <p:cNvSpPr/>
          <p:nvPr/>
        </p:nvSpPr>
        <p:spPr>
          <a:xfrm>
            <a:off x="4827676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A861DE-D8E6-0CEE-AEBB-09E8BBE08D81}"/>
              </a:ext>
            </a:extLst>
          </p:cNvPr>
          <p:cNvSpPr/>
          <p:nvPr/>
        </p:nvSpPr>
        <p:spPr>
          <a:xfrm>
            <a:off x="5554593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0F4B77-B77F-7017-AF22-75004BEFA2D7}"/>
              </a:ext>
            </a:extLst>
          </p:cNvPr>
          <p:cNvSpPr/>
          <p:nvPr/>
        </p:nvSpPr>
        <p:spPr>
          <a:xfrm>
            <a:off x="6281510" y="4672365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0FE3E3AE-3C75-3DB8-74B3-20FE3415533B}"/>
              </a:ext>
            </a:extLst>
          </p:cNvPr>
          <p:cNvSpPr/>
          <p:nvPr/>
        </p:nvSpPr>
        <p:spPr>
          <a:xfrm>
            <a:off x="3490066" y="5425400"/>
            <a:ext cx="494470" cy="218593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1F9D3C-F812-06DC-C54E-33091EDC8D10}"/>
              </a:ext>
            </a:extLst>
          </p:cNvPr>
          <p:cNvSpPr/>
          <p:nvPr/>
        </p:nvSpPr>
        <p:spPr>
          <a:xfrm>
            <a:off x="2915110" y="5643769"/>
            <a:ext cx="1644379" cy="2989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r>
              <a:rPr lang="ko-KR" altLang="en-US" sz="1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가리키는 곳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A79E1-513C-6870-F917-44E8EDE3F0B1}"/>
              </a:ext>
            </a:extLst>
          </p:cNvPr>
          <p:cNvSpPr txBox="1"/>
          <p:nvPr/>
        </p:nvSpPr>
        <p:spPr>
          <a:xfrm>
            <a:off x="7008427" y="4840905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여러분들의 컴퓨터 메모리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7615C7F-CBDB-7456-2097-BD82AEF3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2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CEADC-054E-66C8-5288-BB693006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가비지 컬렉터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4E4D-7C7D-30FB-8E7B-2481B59C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다시 재할당하여 </a:t>
            </a:r>
            <a:r>
              <a:rPr lang="en-US" altLang="ko-KR"/>
              <a:t>x = 20 </a:t>
            </a:r>
            <a:r>
              <a:rPr lang="ko-KR" altLang="en-US"/>
              <a:t>이라고 가정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이제 </a:t>
            </a:r>
            <a:r>
              <a:rPr lang="en-US" altLang="ko-KR"/>
              <a:t>10</a:t>
            </a:r>
            <a:r>
              <a:rPr lang="ko-KR" altLang="en-US"/>
              <a:t>은 더 이상 참조되지 않으므로 파이썬의 </a:t>
            </a:r>
            <a:r>
              <a:rPr lang="ko-KR" altLang="en-US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자동 메모리 관리인 가비지 컬렉터</a:t>
            </a:r>
            <a:r>
              <a:rPr lang="ko-KR" altLang="en-US"/>
              <a:t>가 메모리에서 자동으로 삭제</a:t>
            </a:r>
            <a:endParaRPr lang="en-US" altLang="ko-KR"/>
          </a:p>
          <a:p>
            <a:r>
              <a:rPr lang="ko-KR" altLang="en-US"/>
              <a:t>가비지 컬럭터는 파이썬</a:t>
            </a:r>
            <a:r>
              <a:rPr lang="en-US" altLang="ko-KR"/>
              <a:t>, c#, java </a:t>
            </a:r>
            <a:r>
              <a:rPr lang="ko-KR" altLang="en-US"/>
              <a:t>등 프로그래밍 언어에서 메모리의 누수방지를 위한 관리 시스템임</a:t>
            </a:r>
            <a:endParaRPr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19C9A7-030C-236F-3517-F3503FE1F4FD}"/>
              </a:ext>
            </a:extLst>
          </p:cNvPr>
          <p:cNvSpPr/>
          <p:nvPr/>
        </p:nvSpPr>
        <p:spPr>
          <a:xfrm>
            <a:off x="1193091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CC9E78-1CC2-2E88-B9EB-A410947B6960}"/>
              </a:ext>
            </a:extLst>
          </p:cNvPr>
          <p:cNvSpPr/>
          <p:nvPr/>
        </p:nvSpPr>
        <p:spPr>
          <a:xfrm>
            <a:off x="1920008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E7D72E-A9CB-A30C-A46C-B50B117CCE11}"/>
              </a:ext>
            </a:extLst>
          </p:cNvPr>
          <p:cNvSpPr/>
          <p:nvPr/>
        </p:nvSpPr>
        <p:spPr>
          <a:xfrm>
            <a:off x="2646925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D28FA3-2D0D-E020-C19A-CB7265270FAB}"/>
              </a:ext>
            </a:extLst>
          </p:cNvPr>
          <p:cNvSpPr/>
          <p:nvPr/>
        </p:nvSpPr>
        <p:spPr>
          <a:xfrm>
            <a:off x="3373842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5715BD-A9C0-22D0-33C5-8517B945FE0D}"/>
              </a:ext>
            </a:extLst>
          </p:cNvPr>
          <p:cNvSpPr/>
          <p:nvPr/>
        </p:nvSpPr>
        <p:spPr>
          <a:xfrm>
            <a:off x="4100759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27ED27-6ECA-6308-5601-CAA890C7EA6F}"/>
              </a:ext>
            </a:extLst>
          </p:cNvPr>
          <p:cNvSpPr/>
          <p:nvPr/>
        </p:nvSpPr>
        <p:spPr>
          <a:xfrm>
            <a:off x="4827676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A861DE-D8E6-0CEE-AEBB-09E8BBE08D81}"/>
              </a:ext>
            </a:extLst>
          </p:cNvPr>
          <p:cNvSpPr/>
          <p:nvPr/>
        </p:nvSpPr>
        <p:spPr>
          <a:xfrm>
            <a:off x="5554593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0F4B77-B77F-7017-AF22-75004BEFA2D7}"/>
              </a:ext>
            </a:extLst>
          </p:cNvPr>
          <p:cNvSpPr/>
          <p:nvPr/>
        </p:nvSpPr>
        <p:spPr>
          <a:xfrm>
            <a:off x="6281510" y="2047481"/>
            <a:ext cx="726917" cy="7371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0FE3E3AE-3C75-3DB8-74B3-20FE3415533B}"/>
              </a:ext>
            </a:extLst>
          </p:cNvPr>
          <p:cNvSpPr/>
          <p:nvPr/>
        </p:nvSpPr>
        <p:spPr>
          <a:xfrm>
            <a:off x="4216984" y="2784671"/>
            <a:ext cx="494470" cy="218593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A79E1-513C-6870-F917-44E8EDE3F0B1}"/>
              </a:ext>
            </a:extLst>
          </p:cNvPr>
          <p:cNvSpPr txBox="1"/>
          <p:nvPr/>
        </p:nvSpPr>
        <p:spPr>
          <a:xfrm>
            <a:off x="7008427" y="2216021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여러분들의 컴퓨터 메모리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551AC0-32C3-CB79-2733-F2814EC5D822}"/>
              </a:ext>
            </a:extLst>
          </p:cNvPr>
          <p:cNvSpPr/>
          <p:nvPr/>
        </p:nvSpPr>
        <p:spPr>
          <a:xfrm>
            <a:off x="3642027" y="3003264"/>
            <a:ext cx="1644379" cy="29897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r>
              <a:rPr lang="ko-KR" altLang="en-US" sz="16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가리키는 곳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72ED9D82-1D66-64EA-ADB2-82991D1A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08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CEADC-054E-66C8-5288-BB693006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두가지 타입</a:t>
            </a:r>
            <a:r>
              <a:rPr lang="en-US" altLang="ko-KR"/>
              <a:t>(</a:t>
            </a:r>
            <a:r>
              <a:rPr lang="ko-KR" altLang="en-US"/>
              <a:t>복습용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4E4D-7C7D-30FB-8E7B-2481B59C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타입</a:t>
            </a:r>
            <a:r>
              <a:rPr lang="en-US" altLang="ko-KR" dirty="0"/>
              <a:t>1. </a:t>
            </a:r>
            <a:r>
              <a:rPr lang="ko-KR" altLang="en-US" dirty="0"/>
              <a:t>숫자</a:t>
            </a:r>
            <a:r>
              <a:rPr lang="en-US" altLang="ko-KR" dirty="0"/>
              <a:t>,</a:t>
            </a:r>
            <a:r>
              <a:rPr lang="ko-KR" altLang="en-US" dirty="0"/>
              <a:t> 문자열 등은 값을 </a:t>
            </a:r>
            <a:r>
              <a:rPr lang="ko-KR" altLang="en-US" dirty="0" err="1"/>
              <a:t>변경한다하지</a:t>
            </a:r>
            <a:r>
              <a:rPr lang="ko-KR" altLang="en-US" dirty="0"/>
              <a:t> 않고 새로운 값을 할당하면 새로운 메모리 위치를 참조 하는 것</a:t>
            </a:r>
            <a:endParaRPr lang="en-US" altLang="ko-KR" dirty="0"/>
          </a:p>
          <a:p>
            <a:r>
              <a:rPr lang="ko-KR" altLang="en-US" dirty="0"/>
              <a:t>타입</a:t>
            </a:r>
            <a:r>
              <a:rPr lang="en-US" altLang="ko-KR" dirty="0"/>
              <a:t>2.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ko-KR" altLang="en-US" dirty="0"/>
              <a:t> 등은 값이 변경 될 수 있으며</a:t>
            </a:r>
            <a:r>
              <a:rPr lang="en-US" altLang="ko-KR" dirty="0"/>
              <a:t>, </a:t>
            </a:r>
            <a:r>
              <a:rPr lang="ko-KR" altLang="en-US" dirty="0"/>
              <a:t>값이 변경되더라도</a:t>
            </a:r>
            <a:r>
              <a:rPr lang="en-US" altLang="ko-KR" dirty="0"/>
              <a:t> </a:t>
            </a:r>
            <a:r>
              <a:rPr lang="ko-KR" altLang="en-US" dirty="0"/>
              <a:t>같은 메모리 위치를 계속 참조</a:t>
            </a:r>
            <a:endParaRPr lang="en-US" altLang="ko-KR" dirty="0"/>
          </a:p>
          <a:p>
            <a:r>
              <a:rPr lang="ko-KR" altLang="en-US" dirty="0"/>
              <a:t>메모리 주소확인 하는 방법</a:t>
            </a:r>
            <a:endParaRPr lang="en-US" altLang="ko-KR" dirty="0"/>
          </a:p>
          <a:p>
            <a:pPr lvl="1"/>
            <a:r>
              <a:rPr lang="en-US" altLang="ko-KR" dirty="0"/>
              <a:t>id(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                                     </a:t>
            </a:r>
            <a:r>
              <a:rPr lang="ko-KR" altLang="en-US" dirty="0"/>
              <a:t>타입</a:t>
            </a:r>
            <a:r>
              <a:rPr lang="en-US" altLang="ko-KR" dirty="0"/>
              <a:t>1                                        </a:t>
            </a:r>
            <a:r>
              <a:rPr lang="ko-KR" altLang="en-US" dirty="0"/>
              <a:t>타입</a:t>
            </a:r>
            <a:r>
              <a:rPr lang="en-US" altLang="ko-KR" dirty="0"/>
              <a:t>2</a:t>
            </a:r>
          </a:p>
        </p:txBody>
      </p:sp>
      <p:pic>
        <p:nvPicPr>
          <p:cNvPr id="18" name="그림 17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7D0C6102-2FBF-94AB-0BAA-2BB02D54D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11" y="4418062"/>
            <a:ext cx="3034554" cy="13521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79D885-96BD-47AC-64B2-1E8C2D1F8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11" y="5644813"/>
            <a:ext cx="3034554" cy="671585"/>
          </a:xfrm>
          <a:prstGeom prst="rect">
            <a:avLst/>
          </a:prstGeom>
        </p:spPr>
      </p:pic>
      <p:pic>
        <p:nvPicPr>
          <p:cNvPr id="22" name="그림 21" descr="폰트, 텍스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BF20629D-F19A-0AC1-7555-629F0EB97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44" y="4418062"/>
            <a:ext cx="2938185" cy="13311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9F6A71D-7A12-047D-4A06-34BDB8D74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44" y="5722158"/>
            <a:ext cx="2938185" cy="59424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701E7-D1E9-6FA1-D249-A7E25C31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84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E79BB-B515-A91A-83C0-2D481DDC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48092-894F-5E28-9E53-561AFA794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변수의 반대말로 </a:t>
            </a:r>
            <a:r>
              <a:rPr lang="ko-KR" altLang="en-US">
                <a:solidFill>
                  <a:srgbClr val="FF0000"/>
                </a:solidFill>
              </a:rPr>
              <a:t>재할당하지 않는 값을 저장하는 것</a:t>
            </a:r>
            <a:r>
              <a:rPr lang="ko-KR" altLang="en-US"/>
              <a:t>을 상수라고 함</a:t>
            </a:r>
            <a:endParaRPr lang="en-US" altLang="ko-KR"/>
          </a:p>
          <a:p>
            <a:r>
              <a:rPr lang="ko-KR" altLang="en-US"/>
              <a:t>프로그래밍 중 값을 재할당하지 않지만 그 값을 사용할 때 상수를 이용함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우편번호 </a:t>
            </a:r>
            <a:r>
              <a:rPr lang="en-US" altLang="ko-KR"/>
              <a:t>13579</a:t>
            </a:r>
            <a:r>
              <a:rPr lang="ko-KR" altLang="en-US"/>
              <a:t>를 저장해서 사용해야한다면</a:t>
            </a:r>
            <a:endParaRPr lang="en-US" altLang="ko-KR"/>
          </a:p>
          <a:p>
            <a:pPr lvl="1"/>
            <a:r>
              <a:rPr lang="en-US" altLang="ko-KR"/>
              <a:t>POST_CODE = 13579</a:t>
            </a:r>
          </a:p>
          <a:p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데이터베이스 이름 정보</a:t>
            </a:r>
            <a:endParaRPr lang="en-US" altLang="ko-KR"/>
          </a:p>
          <a:p>
            <a:pPr lvl="1"/>
            <a:r>
              <a:rPr lang="en-US" altLang="ko-KR"/>
              <a:t>DB_NAME = "my_db"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F89CE9-2F50-6362-23C4-610D6BA5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566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변수의 이름은 아무렇게 지을 수 없음</a:t>
            </a:r>
            <a:endParaRPr lang="en-US" altLang="ko-KR" dirty="0"/>
          </a:p>
          <a:p>
            <a:r>
              <a:rPr lang="ko-KR" altLang="en-US" dirty="0"/>
              <a:t>식별자는 프로그래밍 언어에서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이름을 붙일 때 </a:t>
            </a:r>
            <a:r>
              <a:rPr lang="ko-KR" altLang="en-US" dirty="0"/>
              <a:t>사용하는 단어</a:t>
            </a:r>
            <a:endParaRPr lang="en-US" altLang="ko-KR" dirty="0"/>
          </a:p>
          <a:p>
            <a:r>
              <a:rPr lang="ko-KR" altLang="en-US" dirty="0" err="1"/>
              <a:t>변수뿐만</a:t>
            </a:r>
            <a:r>
              <a:rPr lang="ko-KR" altLang="en-US" dirty="0"/>
              <a:t> 아니라 함수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등에서도 사용하는 단어</a:t>
            </a:r>
            <a:endParaRPr lang="en-US" altLang="ko-KR" dirty="0"/>
          </a:p>
          <a:p>
            <a:r>
              <a:rPr lang="ko-KR" altLang="en-US" dirty="0"/>
              <a:t>식별자 규칙은 관례상 사용하는 규칙이며 많은 개발자들이 이 관례를 따르고 있음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9C9DFF-2AF6-A3B7-95A2-A18A6C68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53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9EF62-48CB-254C-71D0-696F5343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식별자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72B66-560D-1CF2-898E-333298A28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/>
              <a:t>첫 문자는 알파벳 문자이거나 밑줄이어야 함</a:t>
            </a:r>
            <a:r>
              <a:rPr lang="en-US" altLang="ko-KR"/>
              <a:t>. </a:t>
            </a:r>
            <a:r>
              <a:rPr lang="ko-KR" altLang="en-US"/>
              <a:t>숫자는 안됨</a:t>
            </a:r>
          </a:p>
          <a:p>
            <a:pPr>
              <a:lnSpc>
                <a:spcPct val="100000"/>
              </a:lnSpc>
            </a:pPr>
            <a:r>
              <a:rPr lang="ko-KR" altLang="en-US"/>
              <a:t>나머지 문자는 문자</a:t>
            </a:r>
            <a:r>
              <a:rPr lang="en-US" altLang="ko-KR"/>
              <a:t>, </a:t>
            </a:r>
            <a:r>
              <a:rPr lang="ko-KR" altLang="en-US"/>
              <a:t>밑줄</a:t>
            </a:r>
            <a:r>
              <a:rPr lang="en-US" altLang="ko-KR"/>
              <a:t>(_) </a:t>
            </a:r>
            <a:r>
              <a:rPr lang="ko-KR" altLang="en-US"/>
              <a:t>또는 숫자</a:t>
            </a:r>
            <a:r>
              <a:rPr lang="en-US" altLang="ko-KR"/>
              <a:t>(0-9)</a:t>
            </a:r>
            <a:r>
              <a:rPr lang="ko-KR" altLang="en-US"/>
              <a:t>여야 함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대소문자를 구분함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공백을 포함할 수 없고 특수문자도 사용할 수 없음</a:t>
            </a:r>
          </a:p>
          <a:p>
            <a:pPr>
              <a:lnSpc>
                <a:spcPct val="100000"/>
              </a:lnSpc>
            </a:pPr>
            <a:r>
              <a:rPr lang="ko-KR" altLang="en-US"/>
              <a:t>키워드</a:t>
            </a:r>
            <a:r>
              <a:rPr lang="en-US" altLang="ko-KR"/>
              <a:t>(</a:t>
            </a:r>
            <a:r>
              <a:rPr lang="ko-KR" altLang="en-US"/>
              <a:t>예약어</a:t>
            </a:r>
            <a:r>
              <a:rPr lang="en-US" altLang="ko-KR"/>
              <a:t>)</a:t>
            </a:r>
            <a:r>
              <a:rPr lang="ko-KR" altLang="en-US"/>
              <a:t>는 사용 불가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상수는 모두 대문자 형태</a:t>
            </a:r>
          </a:p>
          <a:p>
            <a:pPr>
              <a:lnSpc>
                <a:spcPct val="100000"/>
              </a:lnSpc>
            </a:pPr>
            <a:r>
              <a:rPr lang="en-US" altLang="ko-KR"/>
              <a:t>snake_case : </a:t>
            </a:r>
            <a:r>
              <a:rPr lang="ko-KR" altLang="en-US"/>
              <a:t>단어사이를 밑줄</a:t>
            </a:r>
            <a:r>
              <a:rPr lang="en-US" altLang="ko-KR"/>
              <a:t>(_)</a:t>
            </a:r>
            <a:r>
              <a:rPr lang="ko-KR" altLang="en-US"/>
              <a:t>로 연결된 형태</a:t>
            </a:r>
            <a:r>
              <a:rPr lang="en-US" altLang="ko-KR"/>
              <a:t>. </a:t>
            </a:r>
            <a:r>
              <a:rPr lang="ko-KR" altLang="en-US"/>
              <a:t>함수나 변수에 사용</a:t>
            </a:r>
            <a:endParaRPr lang="en-US" altLang="ko-KR"/>
          </a:p>
          <a:p>
            <a:pPr lvl="1">
              <a:lnSpc>
                <a:spcPct val="100000"/>
              </a:lnSpc>
            </a:pPr>
            <a:r>
              <a:rPr lang="ko-KR" altLang="en-US"/>
              <a:t>예</a:t>
            </a:r>
            <a:r>
              <a:rPr lang="en-US" altLang="ko-KR"/>
              <a:t>) product_id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1</a:t>
            </a:r>
          </a:p>
          <a:p>
            <a:pPr>
              <a:lnSpc>
                <a:spcPct val="100000"/>
              </a:lnSpc>
            </a:pPr>
            <a:r>
              <a:rPr lang="en-US" altLang="ko-KR"/>
              <a:t>PascalCase : </a:t>
            </a:r>
            <a:r>
              <a:rPr lang="ko-KR" altLang="en-US"/>
              <a:t>단어사이의 첫글자를 대문자로 작성한 형태</a:t>
            </a:r>
            <a:r>
              <a:rPr lang="en-US" altLang="ko-KR"/>
              <a:t>. </a:t>
            </a:r>
            <a:r>
              <a:rPr lang="ko-KR" altLang="en-US"/>
              <a:t>클래스에 사용</a:t>
            </a:r>
            <a:endParaRPr lang="en-US" altLang="ko-KR"/>
          </a:p>
          <a:p>
            <a:pPr lvl="1">
              <a:lnSpc>
                <a:spcPct val="100000"/>
              </a:lnSpc>
            </a:pPr>
            <a:r>
              <a:rPr lang="ko-KR" altLang="en-US"/>
              <a:t>예</a:t>
            </a:r>
            <a:r>
              <a:rPr lang="en-US" altLang="ko-KR"/>
              <a:t>) class CarType: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8B16B4-195D-26AD-A437-F3D9854DA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190" y="2279933"/>
            <a:ext cx="3469610" cy="1795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3157EA6-54DB-D794-AD9C-339792BD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4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FE05A-ACDD-C5BE-83DC-C5C8603B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D2104-1C9D-00D9-6F6C-A65880EC3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>
                <a:solidFill>
                  <a:schemeClr val="accent2"/>
                </a:solidFill>
              </a:rPr>
              <a:t>특정한 의미</a:t>
            </a:r>
            <a:r>
              <a:rPr lang="ko-KR" altLang="en-US" sz="2400"/>
              <a:t>가</a:t>
            </a:r>
            <a:r>
              <a:rPr lang="ko-KR" altLang="en-US" sz="2400">
                <a:solidFill>
                  <a:schemeClr val="accent2"/>
                </a:solidFill>
              </a:rPr>
              <a:t> </a:t>
            </a:r>
            <a:r>
              <a:rPr lang="ko-KR" altLang="en-US" sz="2400"/>
              <a:t>부여된 단어</a:t>
            </a:r>
            <a:endParaRPr lang="en-US" altLang="ko-KR" sz="2400"/>
          </a:p>
          <a:p>
            <a:r>
              <a:rPr lang="ko-KR" altLang="en-US" sz="2400"/>
              <a:t>파이썬이 만들어질 때 예약해 놓은 것</a:t>
            </a:r>
            <a:endParaRPr lang="en-US" altLang="ko-KR" sz="2400"/>
          </a:p>
          <a:p>
            <a:r>
              <a:rPr lang="ko-KR" altLang="en-US" sz="2400"/>
              <a:t>이미 특정 기능을 수행하고 있기 때문에</a:t>
            </a:r>
            <a:r>
              <a:rPr lang="en-US" altLang="ko-KR" sz="2400"/>
              <a:t>, </a:t>
            </a:r>
            <a:r>
              <a:rPr lang="ko-KR" altLang="en-US" sz="2400"/>
              <a:t>사용자가 이름을 정할 때 키워드를 사용하면 안 됨</a:t>
            </a:r>
            <a:endParaRPr lang="en-US" altLang="ko-KR" sz="2400"/>
          </a:p>
          <a:p>
            <a:r>
              <a:rPr lang="ko-KR" altLang="en-US" sz="2400"/>
              <a:t>코드 전용 에디터에서 구분해 줌 </a:t>
            </a:r>
            <a:r>
              <a:rPr lang="en-US" altLang="ko-KR" sz="2400"/>
              <a:t>(</a:t>
            </a:r>
            <a:r>
              <a:rPr lang="ko-KR" altLang="en-US" sz="2400"/>
              <a:t>다 외울 필요는 없다</a:t>
            </a:r>
            <a:r>
              <a:rPr lang="en-US" altLang="ko-KR" sz="2400"/>
              <a:t>)</a:t>
            </a:r>
            <a:endParaRPr lang="ko-KR" altLang="en-US" sz="2400"/>
          </a:p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34FC06-4A74-2F13-207B-2415D817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A768BABB-E572-3C94-1789-6C0C60916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59" y="4171913"/>
            <a:ext cx="8725292" cy="8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연산자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94DF0E-5471-694C-8CE8-8CF0460A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9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파이썬 프로그래밍 언어에 대해서 이해한다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</a:t>
            </a:r>
            <a:r>
              <a:rPr lang="ko-KR" altLang="en-US" sz="2800"/>
              <a:t>를 할당하고 사용하는 방법을 이해한다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다양한 연산자를 활용할 수 있다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파이썬의 자료형에 대해서 이해한다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문자열을 활용하는 다양한 방법을 이해한다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B99DAA-0C11-AEAD-F0AD-2B32D63C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33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8821-B1DD-B0CA-D8CF-3223DA7A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D84205-3D8A-1070-3693-EFC4515B4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연산자란 데이터를 처리하고 조작하는데 사용되는 기호</a:t>
            </a:r>
            <a:endParaRPr lang="en-US" altLang="ko-KR" dirty="0"/>
          </a:p>
          <a:p>
            <a:r>
              <a:rPr lang="ko-KR" altLang="en-US" dirty="0"/>
              <a:t>연산자를 활용하여 값의 계산</a:t>
            </a:r>
            <a:r>
              <a:rPr lang="en-US" altLang="ko-KR" dirty="0"/>
              <a:t>, </a:t>
            </a:r>
            <a:r>
              <a:rPr lang="ko-KR" altLang="en-US" dirty="0"/>
              <a:t>데이터 할당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 </a:t>
            </a:r>
            <a:r>
              <a:rPr lang="ko-KR" altLang="en-US" dirty="0"/>
              <a:t>등 작업을 수행</a:t>
            </a:r>
            <a:endParaRPr lang="en-US" altLang="ko-KR" dirty="0"/>
          </a:p>
          <a:p>
            <a:r>
              <a:rPr lang="ko-KR" altLang="en-US" dirty="0"/>
              <a:t>각 연산자를 역할에 맞게 사용</a:t>
            </a:r>
            <a:endParaRPr lang="en-US" altLang="ko-KR" dirty="0"/>
          </a:p>
          <a:p>
            <a:r>
              <a:rPr lang="ko-KR" altLang="en-US" dirty="0"/>
              <a:t>외울 </a:t>
            </a:r>
            <a:r>
              <a:rPr lang="ko-KR" altLang="en-US" dirty="0" err="1"/>
              <a:t>필요없이</a:t>
            </a:r>
            <a:r>
              <a:rPr lang="ko-KR" altLang="en-US" dirty="0"/>
              <a:t> 코딩을 </a:t>
            </a:r>
            <a:r>
              <a:rPr lang="ko-KR" altLang="en-US" dirty="0" err="1"/>
              <a:t>하다보면</a:t>
            </a:r>
            <a:r>
              <a:rPr lang="ko-KR" altLang="en-US" dirty="0"/>
              <a:t> 자연스럽게 익혀지게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4626BD-C082-7764-1101-58232BEE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721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E5B69-4D39-6850-CFCC-AA5CFFCE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산술연산자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834D61-62B1-0494-BED1-BF5E411A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D4313-322C-2F45-52DE-DE01EE3E1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80210"/>
              </p:ext>
            </p:extLst>
          </p:nvPr>
        </p:nvGraphicFramePr>
        <p:xfrm>
          <a:off x="1177913" y="2495275"/>
          <a:ext cx="4485750" cy="3681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연산자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 작업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+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n1 +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더하기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n1 -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빼기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*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곱하기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/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나누기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//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//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몫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%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n1 %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나머지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**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** 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거듭제곱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B4F7AFD-EEFF-63DF-D777-2DFF2A0B6F5D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수학적 수식을 처리할 때 사용</a:t>
            </a:r>
            <a:endParaRPr lang="en-US" altLang="ko-KR" dirty="0"/>
          </a:p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48 / 2 (9 + 3) </a:t>
            </a:r>
            <a:r>
              <a:rPr lang="en-US" altLang="ko-KR" dirty="0"/>
              <a:t>= 2????? or</a:t>
            </a:r>
            <a:r>
              <a:rPr lang="ko-KR" altLang="en-US" dirty="0"/>
              <a:t> </a:t>
            </a:r>
            <a:r>
              <a:rPr lang="en-US" altLang="ko-KR" dirty="0"/>
              <a:t>288????? or</a:t>
            </a:r>
            <a:r>
              <a:rPr lang="ko-KR" altLang="en-US" dirty="0"/>
              <a:t> 수식이 잘못</a:t>
            </a:r>
            <a:endParaRPr lang="ko-KR" altLang="en-US" b="1" dirty="0">
              <a:solidFill>
                <a:srgbClr val="212529"/>
              </a:solidFill>
            </a:endParaRP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6903C-7F0C-A7C9-69E2-C46106C48319}"/>
              </a:ext>
            </a:extLst>
          </p:cNvPr>
          <p:cNvSpPr txBox="1"/>
          <p:nvPr/>
        </p:nvSpPr>
        <p:spPr>
          <a:xfrm>
            <a:off x="6320413" y="2800961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예제</a:t>
            </a:r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5D73C62-CC92-3DAA-BC4A-9AA402751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13" y="3350732"/>
            <a:ext cx="3779618" cy="273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32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B7FF2-58E8-DF97-0B6A-3FBC7295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 순서와 괄호</a:t>
            </a:r>
            <a:r>
              <a:rPr lang="en-US" altLang="ko-KR"/>
              <a:t>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31CBB9-BD40-9FF6-4139-B96A58E54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수학에서 곱셈과 나눗셈이 덧셈과</a:t>
            </a:r>
            <a:r>
              <a:rPr lang="en-US" altLang="ko-KR"/>
              <a:t> </a:t>
            </a:r>
            <a:r>
              <a:rPr lang="ko-KR" altLang="en-US"/>
              <a:t>뺄셈보다 우선순위가 높음</a:t>
            </a:r>
            <a:endParaRPr lang="en-US" altLang="ko-KR"/>
          </a:p>
          <a:p>
            <a:r>
              <a:rPr lang="ko-KR" altLang="en-US"/>
              <a:t>프로그래밍에서도 동일하게 연산자 사이에 우선순위가 존재</a:t>
            </a:r>
            <a:endParaRPr lang="en-US" altLang="ko-KR"/>
          </a:p>
          <a:p>
            <a:r>
              <a:rPr lang="en-US" altLang="ko-KR"/>
              <a:t>() </a:t>
            </a:r>
            <a:r>
              <a:rPr lang="ko-KR" altLang="en-US"/>
              <a:t>괄호를 이용해서 명시적으로 우선순위를 정하거나 가독성을 높임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B636F-66EF-DC25-E6F1-E7C12D4E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B902E-31FF-97FF-E4B8-50D46229B3D2}"/>
              </a:ext>
            </a:extLst>
          </p:cNvPr>
          <p:cNvSpPr txBox="1"/>
          <p:nvPr/>
        </p:nvSpPr>
        <p:spPr>
          <a:xfrm>
            <a:off x="951365" y="4895732"/>
            <a:ext cx="919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퀴즈</a:t>
            </a:r>
            <a:r>
              <a:rPr lang="en-US" altLang="ko-KR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100 – 2 / 7 + 9 * 3 = 41.0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수식이 맞게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()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넣어보세요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361ADE58-EE64-AB28-8E25-BD675E94B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3055747"/>
            <a:ext cx="4803373" cy="14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72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AD222-BE78-684A-86D1-29599F02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대입연산자와 복합대입연산자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AA0FB-F6A2-D9DB-ED3D-C94B6DBADE3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ko-KR" altLang="en-US"/>
              <a:t>변수에 값을 할당하는 데 사용하는 연산자</a:t>
            </a:r>
            <a:r>
              <a:rPr lang="en-US" altLang="ko-KR"/>
              <a:t>: =</a:t>
            </a:r>
          </a:p>
          <a:p>
            <a:r>
              <a:rPr lang="ko-KR" altLang="en-US"/>
              <a:t>복합대입연산자</a:t>
            </a:r>
            <a:r>
              <a:rPr lang="en-US" altLang="ko-KR"/>
              <a:t>(val</a:t>
            </a:r>
            <a:r>
              <a:rPr lang="ko-KR" altLang="en-US"/>
              <a:t>이 변수이름일때</a:t>
            </a:r>
            <a:r>
              <a:rPr lang="en-US" altLang="ko-KR"/>
              <a:t>)</a:t>
            </a:r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A67450-AB3B-AFFC-D3AA-BE2085BD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D5721E-07B2-3249-3292-73E9A7F23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145151"/>
              </p:ext>
            </p:extLst>
          </p:nvPr>
        </p:nvGraphicFramePr>
        <p:xfrm>
          <a:off x="1157815" y="2495275"/>
          <a:ext cx="6231526" cy="3681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7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연산자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 작업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+=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val +=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= val +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-=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–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*=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*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/=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//=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//=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//n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%=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%=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= val %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**=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**=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val = val ** n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591538B-5DCC-7161-9442-5AC0F4A726B3}"/>
              </a:ext>
            </a:extLst>
          </p:cNvPr>
          <p:cNvSpPr txBox="1"/>
          <p:nvPr/>
        </p:nvSpPr>
        <p:spPr>
          <a:xfrm>
            <a:off x="8028633" y="1485915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예제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422A8B9-6317-FEDB-7EEA-2EDDE95E3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40" y="1947579"/>
            <a:ext cx="3015839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7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01C29-48DF-9D75-F091-FACE8AD9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642081-5B87-8803-25A4-7E0BD3E03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4874271"/>
          </a:xfrm>
        </p:spPr>
        <p:txBody>
          <a:bodyPr>
            <a:normAutofit/>
          </a:bodyPr>
          <a:lstStyle/>
          <a:p>
            <a:r>
              <a:rPr lang="ko-KR" altLang="en-US"/>
              <a:t>참과 거짓을 계산하는 부등식</a:t>
            </a:r>
            <a:r>
              <a:rPr lang="en-US" altLang="ko-KR"/>
              <a:t>. True</a:t>
            </a:r>
            <a:r>
              <a:rPr lang="ko-KR" altLang="en-US"/>
              <a:t>와 </a:t>
            </a:r>
            <a:r>
              <a:rPr lang="en-US" altLang="ko-KR"/>
              <a:t>False</a:t>
            </a:r>
            <a:r>
              <a:rPr lang="ko-KR" altLang="en-US"/>
              <a:t>로 값이 반환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주의</a:t>
            </a:r>
            <a:r>
              <a:rPr lang="en-US" altLang="ko-KR">
                <a:solidFill>
                  <a:srgbClr val="FF0000"/>
                </a:solidFill>
              </a:rPr>
              <a:t>) </a:t>
            </a:r>
            <a:r>
              <a:rPr lang="ko-KR" altLang="en-US">
                <a:solidFill>
                  <a:srgbClr val="FF0000"/>
                </a:solidFill>
              </a:rPr>
              <a:t>대입연산자</a:t>
            </a:r>
            <a:r>
              <a:rPr lang="en-US" altLang="ko-KR">
                <a:solidFill>
                  <a:srgbClr val="FF0000"/>
                </a:solidFill>
              </a:rPr>
              <a:t>(=)</a:t>
            </a:r>
            <a:r>
              <a:rPr lang="ko-KR" altLang="en-US">
                <a:solidFill>
                  <a:srgbClr val="FF0000"/>
                </a:solidFill>
              </a:rPr>
              <a:t>와 비교연산자</a:t>
            </a:r>
            <a:r>
              <a:rPr lang="en-US" altLang="ko-KR">
                <a:solidFill>
                  <a:srgbClr val="FF0000"/>
                </a:solidFill>
              </a:rPr>
              <a:t>(==) </a:t>
            </a:r>
            <a:r>
              <a:rPr lang="ko-KR" altLang="en-US">
                <a:solidFill>
                  <a:srgbClr val="FF0000"/>
                </a:solidFill>
              </a:rPr>
              <a:t>사용을 헷갈리지 말것</a:t>
            </a:r>
            <a:r>
              <a:rPr lang="en-US" altLang="ko-KR">
                <a:solidFill>
                  <a:srgbClr val="FF0000"/>
                </a:solidFill>
              </a:rPr>
              <a:t>!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CFD9A2-4E5D-4388-F118-0AA3C4EA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F8344E6-F87B-B5B5-10B7-E91110927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765995"/>
              </p:ext>
            </p:extLst>
          </p:nvPr>
        </p:nvGraphicFramePr>
        <p:xfrm>
          <a:off x="997041" y="1969407"/>
          <a:ext cx="6951206" cy="3221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연산자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 작업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&gt;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&gt;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보다 크다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&lt;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&lt;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보다 작다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==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과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 같다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&gt;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&gt;=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보다 크거나 같다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&lt;=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&lt;=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보다 작거나 같다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2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!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=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 !=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n1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과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n2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 다르다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589090-CAE3-8967-CAD5-7FF16EAC1C89}"/>
              </a:ext>
            </a:extLst>
          </p:cNvPr>
          <p:cNvSpPr txBox="1"/>
          <p:nvPr/>
        </p:nvSpPr>
        <p:spPr>
          <a:xfrm>
            <a:off x="8051546" y="1888232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예제</a:t>
            </a:r>
          </a:p>
        </p:txBody>
      </p:sp>
      <p:pic>
        <p:nvPicPr>
          <p:cNvPr id="7" name="그림 6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7B5CCC1-BD8A-CD50-52E4-179FFD495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006" y="2349897"/>
            <a:ext cx="3176962" cy="19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7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0FF62-7E02-BC02-4CE8-2C0217E9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A3E83-21CE-4B3F-87DA-D876FB046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참과 거짓 사이의 논리적 관계를 평가하는데 사용되는 연산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D7B25F-5EA4-8DDA-386B-53516ADC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35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083E3F5-D9DB-6D86-EB98-2495311F3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13325"/>
              </p:ext>
            </p:extLst>
          </p:nvPr>
        </p:nvGraphicFramePr>
        <p:xfrm>
          <a:off x="838200" y="1935968"/>
          <a:ext cx="7157029" cy="3274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3274">
                  <a:extLst>
                    <a:ext uri="{9D8B030D-6E8A-4147-A177-3AD203B41FA5}">
                      <a16:colId xmlns:a16="http://schemas.microsoft.com/office/drawing/2014/main" val="1748787792"/>
                    </a:ext>
                  </a:extLst>
                </a:gridCol>
                <a:gridCol w="1500931">
                  <a:extLst>
                    <a:ext uri="{9D8B030D-6E8A-4147-A177-3AD203B41FA5}">
                      <a16:colId xmlns:a16="http://schemas.microsoft.com/office/drawing/2014/main" val="1338134493"/>
                    </a:ext>
                  </a:extLst>
                </a:gridCol>
                <a:gridCol w="4552824">
                  <a:extLst>
                    <a:ext uri="{9D8B030D-6E8A-4147-A177-3AD203B41FA5}">
                      <a16:colId xmlns:a16="http://schemas.microsoft.com/office/drawing/2014/main" val="142716839"/>
                    </a:ext>
                  </a:extLst>
                </a:gridCol>
              </a:tblGrid>
              <a:tr h="58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연산자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연산 작업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051320"/>
                  </a:ext>
                </a:extLst>
              </a:tr>
              <a:tr h="1050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and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 and B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두 조건이 모두 참이면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True, </a:t>
                      </a:r>
                      <a:b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</a:b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하나라도 거짓이면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False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84822346"/>
                  </a:ext>
                </a:extLst>
              </a:tr>
              <a:tr h="105005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or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or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두 조건이 하나라도 참이면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True,</a:t>
                      </a:r>
                      <a:b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</a:b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모두 거짓일때만 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False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2782933"/>
                  </a:ext>
                </a:extLst>
              </a:tr>
              <a:tr h="5872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</a:t>
                      </a:r>
                      <a:endParaRPr lang="ko-KR" altLang="en-US" sz="2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True/False</a:t>
                      </a:r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값을 반전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6078760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3DD43EB-6085-B463-7A94-8922D7E29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41" y="2038230"/>
            <a:ext cx="3610479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19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C5488-0BBA-B03F-D095-B15ABD8C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</a:t>
            </a:r>
            <a:r>
              <a:rPr lang="ko-KR" altLang="en-US"/>
              <a:t> 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26263-287B-240C-39AC-3E60E0358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및 리스트</a:t>
            </a:r>
            <a:r>
              <a:rPr lang="en-US" altLang="ko-KR"/>
              <a:t>, </a:t>
            </a:r>
            <a:r>
              <a:rPr lang="ko-KR" altLang="en-US"/>
              <a:t>튜플</a:t>
            </a:r>
            <a:r>
              <a:rPr lang="en-US" altLang="ko-KR"/>
              <a:t>, </a:t>
            </a:r>
            <a:r>
              <a:rPr lang="ko-KR" altLang="en-US"/>
              <a:t>딕셔너리</a:t>
            </a:r>
            <a:r>
              <a:rPr lang="en-US" altLang="ko-KR"/>
              <a:t>, </a:t>
            </a:r>
            <a:r>
              <a:rPr lang="ko-KR" altLang="en-US"/>
              <a:t>셋</a:t>
            </a:r>
            <a:r>
              <a:rPr lang="en-US" altLang="ko-KR"/>
              <a:t>(Set)</a:t>
            </a:r>
            <a:r>
              <a:rPr lang="ko-KR" altLang="en-US"/>
              <a:t>에서 값이 존재하는 여부 확인</a:t>
            </a:r>
            <a:endParaRPr lang="en-US" altLang="ko-KR"/>
          </a:p>
          <a:p>
            <a:r>
              <a:rPr lang="ko-KR" altLang="en-US"/>
              <a:t>해당파일 존재시 </a:t>
            </a:r>
            <a:r>
              <a:rPr lang="en-US" altLang="ko-KR"/>
              <a:t>True</a:t>
            </a:r>
            <a:r>
              <a:rPr lang="ko-KR" altLang="en-US"/>
              <a:t>반환</a:t>
            </a:r>
            <a:r>
              <a:rPr lang="en-US" altLang="ko-KR"/>
              <a:t>. </a:t>
            </a:r>
            <a:r>
              <a:rPr lang="ko-KR" altLang="en-US"/>
              <a:t>없을시 </a:t>
            </a:r>
            <a:r>
              <a:rPr lang="en-US" altLang="ko-KR"/>
              <a:t>False</a:t>
            </a:r>
            <a:r>
              <a:rPr lang="ko-KR" altLang="en-US"/>
              <a:t>반환</a:t>
            </a:r>
            <a:r>
              <a:rPr lang="en-US" altLang="ko-KR"/>
              <a:t>(not in</a:t>
            </a:r>
            <a:r>
              <a:rPr lang="ko-KR" altLang="en-US"/>
              <a:t>은 반대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1C78CD-A1BB-CCA5-B493-505A3F56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6" name="그림 5" descr="스크린샷, 텍스트, 폰트, 번호이(가) 표시된 사진&#10;&#10;자동 생성된 설명">
            <a:extLst>
              <a:ext uri="{FF2B5EF4-FFF2-40B4-BE49-F238E27FC236}">
                <a16:creationId xmlns:a16="http://schemas.microsoft.com/office/drawing/2014/main" id="{1E60DB95-79E1-8498-FAF4-A89971B01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53" y="3429000"/>
            <a:ext cx="5283147" cy="217976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A9CA51F-DEA1-EE47-7255-8A4811F4F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34" y="3429000"/>
            <a:ext cx="4904458" cy="2179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69A2A9-6CB3-FE78-E75D-B125229CE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2" y="2544608"/>
            <a:ext cx="3250538" cy="6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69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1B4A8-E844-9B1C-413F-7CE78D74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연산자 연습</a:t>
            </a:r>
            <a:r>
              <a:rPr lang="en-US" altLang="ko-KR">
                <a:solidFill>
                  <a:schemeClr val="accent2"/>
                </a:solidFill>
              </a:rPr>
              <a:t> 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B9935-2BF1-0DF6-3D91-C506B043D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숫자하나를 변수에 할당하고 그 숫자가 짝수인지 홀수인지 판별</a:t>
            </a:r>
            <a:endParaRPr lang="en-US" altLang="ko-KR"/>
          </a:p>
          <a:p>
            <a:r>
              <a:rPr lang="ko-KR" altLang="en-US"/>
              <a:t>지금껏 배운내용으로만 코드를 작성</a:t>
            </a:r>
            <a:endParaRPr lang="en-US" altLang="ko-KR"/>
          </a:p>
          <a:p>
            <a:r>
              <a:rPr lang="ko-KR" altLang="en-US"/>
              <a:t>출력 결과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4390B-0627-78D5-B282-BBE704D2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8016DE-68FC-786D-6C4A-1F8991C46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99" y="3009210"/>
            <a:ext cx="5506235" cy="49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06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1B4A8-E844-9B1C-413F-7CE78D74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F99F2C"/>
                </a:solidFill>
              </a:rPr>
              <a:t>실습</a:t>
            </a:r>
            <a:r>
              <a:rPr lang="en-US" altLang="ko-KR">
                <a:solidFill>
                  <a:srgbClr val="F99F2C"/>
                </a:solidFill>
              </a:rPr>
              <a:t>. </a:t>
            </a:r>
            <a:r>
              <a:rPr lang="ko-KR" altLang="en-US">
                <a:solidFill>
                  <a:srgbClr val="F99F2C"/>
                </a:solidFill>
              </a:rPr>
              <a:t>연산자 연습</a:t>
            </a:r>
            <a:r>
              <a:rPr lang="en-US" altLang="ko-KR">
                <a:solidFill>
                  <a:srgbClr val="F99F2C"/>
                </a:solidFill>
              </a:rPr>
              <a:t> </a:t>
            </a:r>
            <a:r>
              <a:rPr lang="ko-KR" altLang="en-US">
                <a:solidFill>
                  <a:srgbClr val="F99F2C"/>
                </a:solidFill>
              </a:rPr>
              <a:t>정답</a:t>
            </a:r>
            <a:endParaRPr lang="ko-KR" altLang="en-US"/>
          </a:p>
        </p:txBody>
      </p:sp>
      <p:pic>
        <p:nvPicPr>
          <p:cNvPr id="8" name="내용 개체 틀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3D95BA-1736-0ABB-A781-CCE3C412F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8" y="1527251"/>
            <a:ext cx="6734996" cy="255313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4390B-0627-78D5-B282-BBE704D2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12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자료형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95D4C-0D84-CA59-3925-F2823ABC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91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Python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배우는 이유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713F5-59EA-7751-1DBA-E309382E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50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자료형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자료형은 프로그래밍에서 데이터의 종류와 성질을 나타내는 분류</a:t>
            </a:r>
            <a:endParaRPr lang="en-US" altLang="ko-KR"/>
          </a:p>
          <a:p>
            <a:r>
              <a:rPr lang="ko-KR" altLang="en-US"/>
              <a:t>메모리에서 데이터를 어떻게 저장하고 처리할 지를 정의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num = 1 </a:t>
            </a:r>
            <a:r>
              <a:rPr lang="ko-KR" altLang="en-US"/>
              <a:t>과 </a:t>
            </a:r>
            <a:r>
              <a:rPr lang="en-US" altLang="ko-KR"/>
              <a:t>num = "1"  </a:t>
            </a:r>
            <a:r>
              <a:rPr lang="ko-KR" altLang="en-US"/>
              <a:t>은 다름</a:t>
            </a:r>
            <a:endParaRPr lang="en-US" altLang="ko-KR"/>
          </a:p>
          <a:p>
            <a:r>
              <a:rPr lang="ko-KR" altLang="en-US"/>
              <a:t>변수의 사이즈 알아보는 방법</a:t>
            </a:r>
            <a:r>
              <a:rPr lang="en-US" altLang="ko-KR"/>
              <a:t>(</a:t>
            </a:r>
            <a:r>
              <a:rPr lang="ko-KR" altLang="en-US"/>
              <a:t>바이트 단위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getsizeof(</a:t>
            </a:r>
            <a:r>
              <a:rPr lang="ko-KR" altLang="en-US"/>
              <a:t>값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변수 자료형을 알아보는 방법</a:t>
            </a:r>
            <a:endParaRPr lang="en-US" altLang="ko-KR"/>
          </a:p>
          <a:p>
            <a:pPr lvl="1"/>
            <a:r>
              <a:rPr lang="en-US" altLang="ko-KR"/>
              <a:t>type(</a:t>
            </a:r>
            <a:r>
              <a:rPr lang="ko-KR" altLang="en-US"/>
              <a:t>값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20E6BE7-BF2C-C3EA-C3AB-E77A122A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6" name="그림 5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A4EC16E3-C742-632B-72E7-9FEDE1786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161" y="3470897"/>
            <a:ext cx="3021067" cy="877819"/>
          </a:xfrm>
          <a:prstGeom prst="rect">
            <a:avLst/>
          </a:prstGeom>
        </p:spPr>
      </p:pic>
      <p:pic>
        <p:nvPicPr>
          <p:cNvPr id="8" name="그림 7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A03ABCBA-66C4-1778-D5FF-D5E6D9286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133" y="4945462"/>
            <a:ext cx="4932931" cy="135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98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자료형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변수의 자료형의 종류</a:t>
            </a:r>
            <a:endParaRPr lang="en-US" altLang="ko-KR"/>
          </a:p>
          <a:p>
            <a:r>
              <a:rPr lang="en-US" altLang="ko-KR"/>
              <a:t>int(</a:t>
            </a:r>
            <a:r>
              <a:rPr lang="ko-KR" altLang="en-US"/>
              <a:t>정수형</a:t>
            </a:r>
            <a:r>
              <a:rPr lang="en-US" altLang="ko-KR"/>
              <a:t>) : </a:t>
            </a:r>
            <a:r>
              <a:rPr lang="ko-KR" altLang="en-US"/>
              <a:t>소수점이 없는 정수 값 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int_type = 10</a:t>
            </a:r>
          </a:p>
          <a:p>
            <a:r>
              <a:rPr lang="en-US" altLang="ko-KR"/>
              <a:t>float(</a:t>
            </a:r>
            <a:r>
              <a:rPr lang="ko-KR" altLang="en-US"/>
              <a:t>실수형</a:t>
            </a:r>
            <a:r>
              <a:rPr lang="en-US" altLang="ko-KR"/>
              <a:t>) : </a:t>
            </a:r>
            <a:r>
              <a:rPr lang="ko-KR" altLang="en-US"/>
              <a:t>소수점을 포함한 실수 값 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float_type = 3.14</a:t>
            </a:r>
          </a:p>
          <a:p>
            <a:r>
              <a:rPr lang="en-US" altLang="ko-KR"/>
              <a:t>bool(</a:t>
            </a:r>
            <a:r>
              <a:rPr lang="ko-KR" altLang="en-US"/>
              <a:t>불리언형</a:t>
            </a:r>
            <a:r>
              <a:rPr lang="en-US" altLang="ko-KR"/>
              <a:t>) : True(</a:t>
            </a:r>
            <a:r>
              <a:rPr lang="ko-KR" altLang="en-US"/>
              <a:t>참</a:t>
            </a:r>
            <a:r>
              <a:rPr lang="en-US" altLang="ko-KR"/>
              <a:t>) or False(</a:t>
            </a:r>
            <a:r>
              <a:rPr lang="ko-KR" altLang="en-US"/>
              <a:t>거짓</a:t>
            </a:r>
            <a:r>
              <a:rPr lang="en-US" altLang="ko-KR"/>
              <a:t>) </a:t>
            </a:r>
            <a:r>
              <a:rPr lang="ko-KR" altLang="en-US"/>
              <a:t>두가지값만 가질 수 있음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is_active = True</a:t>
            </a:r>
          </a:p>
          <a:p>
            <a:r>
              <a:rPr lang="en-US" altLang="ko-KR"/>
              <a:t>None(</a:t>
            </a:r>
            <a:r>
              <a:rPr lang="ko-KR" altLang="en-US"/>
              <a:t>널형</a:t>
            </a:r>
            <a:r>
              <a:rPr lang="en-US" altLang="ko-KR"/>
              <a:t>) : </a:t>
            </a:r>
            <a:r>
              <a:rPr lang="ko-KR" altLang="en-US"/>
              <a:t>값이 없음을 나타냄</a:t>
            </a:r>
            <a:r>
              <a:rPr lang="en-US" altLang="ko-KR"/>
              <a:t>. </a:t>
            </a:r>
            <a:r>
              <a:rPr lang="ko-KR" altLang="en-US"/>
              <a:t>변수이름은 선언하지만 아직 값을 가지지 않을 때 사용</a:t>
            </a:r>
            <a:r>
              <a:rPr lang="en-US" altLang="ko-KR"/>
              <a:t>(</a:t>
            </a:r>
            <a:r>
              <a:rPr lang="ko-KR" altLang="en-US"/>
              <a:t>조건식에서 사용할 경우 </a:t>
            </a:r>
            <a:r>
              <a:rPr lang="en-US" altLang="ko-KR"/>
              <a:t>False)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result = None</a:t>
            </a:r>
          </a:p>
          <a:p>
            <a:endParaRPr lang="ko-KR" altLang="en-US" dirty="0"/>
          </a:p>
          <a:p>
            <a:endParaRPr lang="ko-KR" altLang="en-US" dirty="0">
              <a:solidFill>
                <a:srgbClr val="F99F2C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BCAE6C-93FE-B5DF-23B7-93756E25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87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자료형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str(</a:t>
            </a:r>
            <a:r>
              <a:rPr lang="ko-KR" altLang="en-US"/>
              <a:t>문자열형</a:t>
            </a:r>
            <a:r>
              <a:rPr lang="en-US" altLang="ko-KR"/>
              <a:t>) : </a:t>
            </a:r>
            <a:r>
              <a:rPr lang="ko-KR" altLang="en-US"/>
              <a:t>문자들의 집합</a:t>
            </a:r>
            <a:r>
              <a:rPr lang="en-US" altLang="ko-KR"/>
              <a:t>. </a:t>
            </a:r>
            <a:r>
              <a:rPr lang="ko-KR" altLang="en-US"/>
              <a:t>홑따옴표</a:t>
            </a:r>
            <a:r>
              <a:rPr lang="en-US" altLang="ko-KR"/>
              <a:t> </a:t>
            </a:r>
            <a:r>
              <a:rPr lang="ko-KR" altLang="en-US"/>
              <a:t>또는 쌍따옴표안에 표기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str_type = 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/>
              <a:t>코딩온 파이썬 기초과정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endParaRPr lang="en-US" altLang="ko-KR"/>
          </a:p>
          <a:p>
            <a:r>
              <a:rPr lang="en-US" altLang="ko-KR"/>
              <a:t>list(</a:t>
            </a:r>
            <a:r>
              <a:rPr lang="ko-KR" altLang="en-US"/>
              <a:t>리스트형</a:t>
            </a:r>
            <a:r>
              <a:rPr lang="en-US" altLang="ko-KR"/>
              <a:t>) : </a:t>
            </a:r>
            <a:r>
              <a:rPr lang="ko-KR" altLang="en-US"/>
              <a:t>여러값을 하나의 변수안에</a:t>
            </a:r>
            <a:r>
              <a:rPr lang="en-US" altLang="ko-KR"/>
              <a:t> </a:t>
            </a:r>
            <a:r>
              <a:rPr lang="ko-KR" altLang="en-US"/>
              <a:t>저장</a:t>
            </a:r>
            <a:r>
              <a:rPr lang="en-US" altLang="ko-KR"/>
              <a:t>. </a:t>
            </a:r>
            <a:r>
              <a:rPr lang="ko-KR" altLang="en-US"/>
              <a:t>순서가 중요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list_type = [1, 2, 3, 4, 5]</a:t>
            </a:r>
          </a:p>
          <a:p>
            <a:r>
              <a:rPr lang="en-US" altLang="ko-KR"/>
              <a:t>tuple(</a:t>
            </a:r>
            <a:r>
              <a:rPr lang="ko-KR" altLang="en-US"/>
              <a:t>튜플형</a:t>
            </a:r>
            <a:r>
              <a:rPr lang="en-US" altLang="ko-KR"/>
              <a:t>) : </a:t>
            </a:r>
            <a:r>
              <a:rPr lang="ko-KR" altLang="en-US"/>
              <a:t>리스트와 유사</a:t>
            </a:r>
            <a:r>
              <a:rPr lang="en-US" altLang="ko-KR"/>
              <a:t>. </a:t>
            </a:r>
            <a:r>
              <a:rPr lang="ko-KR" altLang="en-US"/>
              <a:t>생성후 값을 변경할 수 없음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tuple_type = (10.0, 20.0, 30.0)</a:t>
            </a:r>
          </a:p>
          <a:p>
            <a:r>
              <a:rPr lang="en-US" altLang="ko-KR"/>
              <a:t>dict(</a:t>
            </a:r>
            <a:r>
              <a:rPr lang="ko-KR" altLang="en-US"/>
              <a:t>딕셔너리형</a:t>
            </a:r>
            <a:r>
              <a:rPr lang="en-US" altLang="ko-KR"/>
              <a:t>) : </a:t>
            </a:r>
            <a:r>
              <a:rPr lang="ko-KR" altLang="en-US"/>
              <a:t>키</a:t>
            </a:r>
            <a:r>
              <a:rPr lang="en-US" altLang="ko-KR"/>
              <a:t>-</a:t>
            </a:r>
            <a:r>
              <a:rPr lang="ko-KR" altLang="en-US"/>
              <a:t>값 형태로 데이터를 저장</a:t>
            </a:r>
            <a:r>
              <a:rPr lang="en-US" altLang="ko-KR"/>
              <a:t>. </a:t>
            </a:r>
            <a:r>
              <a:rPr lang="ko-KR" altLang="en-US"/>
              <a:t>키를 통해 값을 조회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dict_type = { 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name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 : 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Python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, 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type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 : 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basic</a:t>
            </a:r>
            <a:r>
              <a:rPr lang="en-US" altLang="ko-KR" sz="20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 }</a:t>
            </a:r>
          </a:p>
          <a:p>
            <a:r>
              <a:rPr lang="en-US" altLang="ko-KR"/>
              <a:t>set(</a:t>
            </a:r>
            <a:r>
              <a:rPr lang="ko-KR" altLang="en-US"/>
              <a:t>집합형</a:t>
            </a:r>
            <a:r>
              <a:rPr lang="en-US" altLang="ko-KR"/>
              <a:t>) : </a:t>
            </a:r>
            <a:r>
              <a:rPr lang="ko-KR" altLang="en-US"/>
              <a:t>중복을 허용하지 않은 값 모임</a:t>
            </a:r>
            <a:r>
              <a:rPr lang="en-US" altLang="ko-KR"/>
              <a:t>. </a:t>
            </a:r>
            <a:r>
              <a:rPr lang="ko-KR" altLang="en-US"/>
              <a:t>순서가 없음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set_type = { 1, 2, 3, 4, 5 }</a:t>
            </a:r>
          </a:p>
          <a:p>
            <a:endParaRPr lang="ko-KR" altLang="en-US" dirty="0"/>
          </a:p>
          <a:p>
            <a:endParaRPr lang="ko-KR" altLang="en-US" dirty="0">
              <a:solidFill>
                <a:srgbClr val="F99F2C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ECB11-506B-41AA-BF28-54BF9F59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53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F4B7B-DF64-92CE-CF6E-560B5ABE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자료형의 형변환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16708-7CAE-217A-B239-1E1BF3DD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이전 실습문제에서 변수에 숫자를 할당하지 않고 </a:t>
            </a:r>
            <a:r>
              <a:rPr lang="en-US" altLang="ko-KR"/>
              <a:t>input()</a:t>
            </a:r>
            <a:r>
              <a:rPr lang="ko-KR" altLang="en-US"/>
              <a:t>을 이용하여 숫자를 입력 받게 된다면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ko-KR" altLang="en-US"/>
              <a:t>위와 같이 코드를 변경 후 실행하면 결과는</a:t>
            </a:r>
            <a:r>
              <a:rPr lang="en-US" altLang="ko-KR"/>
              <a:t>?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오류가 나타나게 됨</a:t>
            </a:r>
            <a:endParaRPr lang="en-US" altLang="ko-KR"/>
          </a:p>
          <a:p>
            <a:r>
              <a:rPr lang="ko-KR" altLang="en-US"/>
              <a:t>이는 </a:t>
            </a:r>
            <a:r>
              <a:rPr lang="en-US" altLang="ko-KR"/>
              <a:t>input()</a:t>
            </a:r>
            <a:r>
              <a:rPr lang="ko-KR" altLang="en-US"/>
              <a:t>으로 입력한 값은 문자열이기때문</a:t>
            </a:r>
            <a:endParaRPr lang="en-US" altLang="ko-KR"/>
          </a:p>
          <a:p>
            <a:r>
              <a:rPr lang="ko-KR" altLang="en-US"/>
              <a:t>정상적으로 사용하려면 </a:t>
            </a:r>
            <a:r>
              <a:rPr lang="en-US" altLang="ko-KR"/>
              <a:t>input()</a:t>
            </a:r>
            <a:r>
              <a:rPr lang="ko-KR" altLang="en-US"/>
              <a:t>으로 받은값을 숫자로 변경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5D8C01-4DF6-12D1-7E2C-748A6207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A84AF7-1139-5E92-2E85-228FD2681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10" y="2230357"/>
            <a:ext cx="5828690" cy="491874"/>
          </a:xfrm>
          <a:prstGeom prst="rect">
            <a:avLst/>
          </a:prstGeom>
        </p:spPr>
      </p:pic>
      <p:pic>
        <p:nvPicPr>
          <p:cNvPr id="9" name="그림 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D02A602-EF48-9C24-08B2-246F2640F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78" y="3306354"/>
            <a:ext cx="7764513" cy="9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53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49019-162B-698A-1C0D-B0C44989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자료형의 형변환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9B7BBD-B2AA-2754-60CC-8FC12DEF9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형변환이란 데이터 타입을 다른 타입으로 변환하는 과정</a:t>
            </a:r>
            <a:endParaRPr lang="en-US" altLang="ko-KR"/>
          </a:p>
          <a:p>
            <a:r>
              <a:rPr lang="ko-KR" altLang="en-US"/>
              <a:t>자동 형변환 </a:t>
            </a:r>
            <a:r>
              <a:rPr lang="en-US" altLang="ko-KR"/>
              <a:t>: </a:t>
            </a:r>
            <a:r>
              <a:rPr lang="ko-KR" altLang="en-US"/>
              <a:t>암묵적으로 데이터 타입 변환</a:t>
            </a:r>
            <a:endParaRPr lang="en-US" altLang="ko-KR"/>
          </a:p>
          <a:p>
            <a:pPr lvl="1"/>
            <a:r>
              <a:rPr lang="ko-KR" altLang="en-US"/>
              <a:t>정수와 실수 연산 </a:t>
            </a:r>
            <a:r>
              <a:rPr lang="en-US" altLang="ko-KR"/>
              <a:t>: </a:t>
            </a:r>
            <a:r>
              <a:rPr lang="ko-KR" altLang="en-US"/>
              <a:t>정수와 실수가 함께 연산되면 정수가 실수로 자동 변환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명시적 형변환 </a:t>
            </a:r>
            <a:r>
              <a:rPr lang="en-US" altLang="ko-KR"/>
              <a:t>: </a:t>
            </a:r>
            <a:r>
              <a:rPr lang="ko-KR" altLang="en-US"/>
              <a:t>개발자가 명시적으로 형변환</a:t>
            </a:r>
            <a:endParaRPr lang="en-US" altLang="ko-KR"/>
          </a:p>
          <a:p>
            <a:pPr lvl="1"/>
            <a:r>
              <a:rPr lang="en-US" altLang="ko-KR"/>
              <a:t>int()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실수나 문자열의 숫자를 정수로 변환</a:t>
            </a:r>
            <a:endParaRPr lang="en-US" altLang="ko-KR"/>
          </a:p>
          <a:p>
            <a:pPr lvl="1"/>
            <a:r>
              <a:rPr lang="en-US" altLang="ko-KR"/>
              <a:t>float() : </a:t>
            </a:r>
            <a:r>
              <a:rPr lang="ko-KR" altLang="en-US"/>
              <a:t>정수나 문자열을 숫자를 실수로 변환</a:t>
            </a:r>
            <a:endParaRPr lang="en-US" altLang="ko-KR"/>
          </a:p>
          <a:p>
            <a:pPr lvl="1"/>
            <a:r>
              <a:rPr lang="en-US" altLang="ko-KR"/>
              <a:t>str() : </a:t>
            </a:r>
            <a:r>
              <a:rPr lang="ko-KR" altLang="en-US"/>
              <a:t>문자열로 변환</a:t>
            </a:r>
            <a:endParaRPr lang="en-US" altLang="ko-KR"/>
          </a:p>
          <a:p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형변환시 데이터 손실이 될 수 있음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실수를 정수로 형변환시 소수점 이하는 잘려 나감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655BC8-E0E5-029A-888F-3B168B3A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ECA9F6-46FF-3B64-3939-6EF56ADBF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83" y="2827799"/>
            <a:ext cx="3548872" cy="4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1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문자열 출력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95D4C-0D84-CA59-3925-F2823ABC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715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65FDD-AFD7-4780-F332-FB780930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A6586-A4F5-84AA-D6CF-B4B29813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앞으로 다양하게 문자열을 출력해야할 경우가 많이 존재</a:t>
            </a:r>
            <a:endParaRPr lang="en-US" altLang="ko-KR"/>
          </a:p>
          <a:p>
            <a:r>
              <a:rPr lang="ko-KR" altLang="en-US"/>
              <a:t>개발 중 변수의 값이나 프로그램의 상태를 출력하여 코드를 올바르게 작성했는지 확인</a:t>
            </a:r>
            <a:endParaRPr lang="en-US" altLang="ko-KR"/>
          </a:p>
          <a:p>
            <a:r>
              <a:rPr lang="ko-KR" altLang="en-US"/>
              <a:t>프로그램이 실행될 때 중요한 정보를 출력함으로써 사용자에게 필요한 데이터를 전달하고 안내</a:t>
            </a:r>
            <a:endParaRPr lang="en-US" altLang="ko-KR"/>
          </a:p>
          <a:p>
            <a:r>
              <a:rPr lang="ko-KR" altLang="en-US"/>
              <a:t>복잡한 계산이나 로직을 수행한 후</a:t>
            </a:r>
            <a:r>
              <a:rPr lang="en-US" altLang="ko-KR"/>
              <a:t>, </a:t>
            </a:r>
            <a:r>
              <a:rPr lang="ko-KR" altLang="en-US"/>
              <a:t>그 결과를 직관적으로 표현</a:t>
            </a:r>
            <a:endParaRPr lang="en-US" altLang="ko-KR"/>
          </a:p>
          <a:p>
            <a:r>
              <a:rPr lang="ko-KR" altLang="en-US"/>
              <a:t>문자열 출력으로 동료</a:t>
            </a:r>
            <a:r>
              <a:rPr lang="en-US" altLang="ko-KR"/>
              <a:t> </a:t>
            </a:r>
            <a:r>
              <a:rPr lang="ko-KR" altLang="en-US"/>
              <a:t>개발자에게 로그나 동작상태 정보를 전달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9F96F-ECD4-2927-F828-29F89AAC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62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98070-26FD-6BF8-0A55-B041B919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44D6E-832E-4399-3E7C-EAA3EB42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+ </a:t>
            </a:r>
            <a:r>
              <a:rPr lang="ko-KR" altLang="en-US"/>
              <a:t>연산자 </a:t>
            </a:r>
            <a:r>
              <a:rPr lang="en-US" altLang="ko-KR"/>
              <a:t>: </a:t>
            </a:r>
            <a:r>
              <a:rPr lang="ko-KR" altLang="en-US"/>
              <a:t>문자열끼리 연결하기</a:t>
            </a:r>
            <a:endParaRPr lang="en-US" altLang="ko-KR"/>
          </a:p>
          <a:p>
            <a:r>
              <a:rPr lang="en-US" altLang="ko-KR"/>
              <a:t>* </a:t>
            </a:r>
            <a:r>
              <a:rPr lang="ko-KR" altLang="en-US"/>
              <a:t>연산자 </a:t>
            </a:r>
            <a:r>
              <a:rPr lang="en-US" altLang="ko-KR"/>
              <a:t>: </a:t>
            </a:r>
            <a:r>
              <a:rPr lang="ko-KR" altLang="en-US"/>
              <a:t>문자열을 반복해서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CA710F-A82F-1D9B-2D4B-1EFD8B4E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F31E739-3736-9294-D716-871C1ABAC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8" y="2533771"/>
            <a:ext cx="8250427" cy="19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3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04247-04BE-38DF-C4C6-4229076C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여러줄 문자열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54B3B-9B7E-ED75-87C3-96D04AF1F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한줄의 문자열이 아닌 여러줄 문자열을 출력하는 방법</a:t>
            </a:r>
            <a:endParaRPr lang="en-US" altLang="ko-KR"/>
          </a:p>
          <a:p>
            <a:r>
              <a:rPr lang="ko-KR" altLang="en-US"/>
              <a:t>주석때 사용한 독스트링을 사용</a:t>
            </a:r>
            <a:endParaRPr lang="en-US" altLang="ko-KR"/>
          </a:p>
          <a:p>
            <a:r>
              <a:rPr lang="ko-KR" altLang="en-US"/>
              <a:t>독스트링을 변수에 할당하면 문자열로 출력이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94490-252A-61BA-A11B-FDB19FD2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D33C098-8814-8AEE-E93F-A43297E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97" y="3208013"/>
            <a:ext cx="4003523" cy="2604958"/>
          </a:xfrm>
          <a:prstGeom prst="rect">
            <a:avLst/>
          </a:prstGeom>
        </p:spPr>
      </p:pic>
      <p:pic>
        <p:nvPicPr>
          <p:cNvPr id="9" name="그림 8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6426E360-90CB-DB63-5C05-E16235AE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53" y="4641232"/>
            <a:ext cx="3458058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2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따옴표 출력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쌍따옴표 또는 홑따옴표의 경우 두개를 조합하여 출력할 수 있음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" </a:t>
            </a:r>
            <a:r>
              <a:rPr lang="en-US" altLang="ko-KR" sz="24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/>
              <a:t>오늘 저녁 뭐 먹지</a:t>
            </a:r>
            <a:r>
              <a:rPr lang="en-US" altLang="ko-KR"/>
              <a:t>?</a:t>
            </a:r>
            <a:r>
              <a:rPr lang="en-US" altLang="ko-KR" sz="2400" b="0" kern="10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/>
              <a:t> </a:t>
            </a:r>
            <a:r>
              <a:rPr lang="ko-KR" altLang="en-US"/>
              <a:t>라고 생각하는 중이다</a:t>
            </a:r>
            <a:r>
              <a:rPr lang="en-US" altLang="ko-KR"/>
              <a:t>." </a:t>
            </a:r>
            <a:r>
              <a:rPr lang="ko-KR" altLang="en-US"/>
              <a:t>를 출력할 때</a:t>
            </a:r>
            <a:endParaRPr lang="en-US" altLang="ko-KR"/>
          </a:p>
          <a:p>
            <a:r>
              <a:rPr lang="en-US" altLang="ko-KR"/>
              <a:t>print(' "</a:t>
            </a:r>
            <a:r>
              <a:rPr lang="ko-KR" altLang="en-US"/>
              <a:t>오늘 저녁 뭐 먹지</a:t>
            </a:r>
            <a:r>
              <a:rPr lang="en-US" altLang="ko-KR"/>
              <a:t>?"</a:t>
            </a:r>
            <a:r>
              <a:rPr lang="ko-KR" altLang="en-US"/>
              <a:t>라고 생각하는 중이다</a:t>
            </a:r>
            <a:r>
              <a:rPr lang="en-US" altLang="ko-KR"/>
              <a:t>') </a:t>
            </a:r>
            <a:r>
              <a:rPr lang="ko-KR" altLang="en-US"/>
              <a:t>또는</a:t>
            </a:r>
            <a:br>
              <a:rPr lang="en-US" altLang="ko-KR"/>
            </a:br>
            <a:r>
              <a:rPr lang="en-US" altLang="ko-KR"/>
              <a:t>print(" '</a:t>
            </a:r>
            <a:r>
              <a:rPr lang="ko-KR" altLang="en-US"/>
              <a:t>오늘 저녁 뭐 먹지</a:t>
            </a:r>
            <a:r>
              <a:rPr lang="en-US" altLang="ko-KR"/>
              <a:t>?'</a:t>
            </a:r>
            <a:r>
              <a:rPr lang="ko-KR" altLang="en-US"/>
              <a:t>라고 생각하는 중이다</a:t>
            </a:r>
            <a:r>
              <a:rPr lang="en-US" altLang="ko-KR"/>
              <a:t>") </a:t>
            </a:r>
            <a:r>
              <a:rPr lang="ko-KR" altLang="en-US"/>
              <a:t>로 출력 가능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</a:t>
            </a:r>
          </a:p>
          <a:p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76D49-3926-6D3C-DD03-0A6167E9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47" y="3574695"/>
            <a:ext cx="7311625" cy="8169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09CE0-939A-7820-9F9B-DC831AF26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47" y="4391635"/>
            <a:ext cx="7311624" cy="945909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5236FFB2-CCB6-8B1E-33D9-62395AC6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19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C2225-9E20-45A8-84FA-6CDA8188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Python </a:t>
            </a:r>
            <a:r>
              <a:rPr lang="ko-KR" altLang="en-US" sz="4800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E6F586-B6DA-4B2C-BA4E-A0EADE68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29317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코드가 간결하고 문법이 쉽다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다양한 분야 활용 가능</a:t>
            </a:r>
            <a:endParaRPr lang="en-US" altLang="ko-KR" sz="2400" dirty="0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해킹 도구</a:t>
            </a:r>
            <a:r>
              <a:rPr lang="en-US" altLang="ko-KR" dirty="0"/>
              <a:t>, AI, 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사물인터넷 등</a:t>
            </a:r>
            <a:endParaRPr lang="en-US" altLang="ko-KR" dirty="0"/>
          </a:p>
          <a:p>
            <a:r>
              <a:rPr lang="ko-KR" altLang="en-US" sz="2400" dirty="0"/>
              <a:t>많은 기능들을 갖고 있는 라이브러리가 풍부하다</a:t>
            </a:r>
            <a:endParaRPr lang="en-US" altLang="ko-KR" sz="2400" dirty="0"/>
          </a:p>
          <a:p>
            <a:r>
              <a:rPr lang="ko-KR" altLang="en-US" sz="2400" dirty="0"/>
              <a:t>개발 속도가 빠르다</a:t>
            </a:r>
            <a:r>
              <a:rPr lang="en-US" altLang="ko-KR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B17B1-7DA6-92B2-6197-C17DD098B717}"/>
              </a:ext>
            </a:extLst>
          </p:cNvPr>
          <p:cNvSpPr txBox="1"/>
          <p:nvPr/>
        </p:nvSpPr>
        <p:spPr>
          <a:xfrm>
            <a:off x="954156" y="4764396"/>
            <a:ext cx="981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단점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프로그램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주로 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</a:t>
            </a:r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언어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</a:t>
            </a:r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앱 등에 아직 사용이 적다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43A0E1-25C0-2D8A-2243-D6FF1762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015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이스케이프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642C9-AD46-4D01-B61B-33D81275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이스케이프 문자 </a:t>
            </a:r>
            <a:r>
              <a:rPr lang="en-US" altLang="ko-KR"/>
              <a:t>: </a:t>
            </a:r>
            <a:r>
              <a:rPr lang="ko-KR" altLang="en-US"/>
              <a:t>프로그램에서 특수한 기능을 수행하기 위한 문자</a:t>
            </a:r>
            <a:endParaRPr lang="en-US" altLang="ko-KR"/>
          </a:p>
          <a:p>
            <a:r>
              <a:rPr lang="ko-KR" altLang="en-US"/>
              <a:t>역슬래시</a:t>
            </a:r>
            <a:r>
              <a:rPr lang="en-US" altLang="ko-KR"/>
              <a:t>(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ko-KR">
                <a:latin typeface="Consolas" panose="020B0609020204030204" pitchFamily="49" charset="0"/>
              </a:rPr>
              <a:t>)</a:t>
            </a:r>
            <a:r>
              <a:rPr lang="ko-KR" altLang="en-US">
                <a:latin typeface="Consolas" panose="020B0609020204030204" pitchFamily="49" charset="0"/>
              </a:rPr>
              <a:t>로 시작</a:t>
            </a:r>
            <a:endParaRPr lang="en-US" altLang="ko-KR">
              <a:latin typeface="Consolas" panose="020B0609020204030204" pitchFamily="49" charset="0"/>
            </a:endParaRPr>
          </a:p>
          <a:p>
            <a:endParaRPr lang="en-US" altLang="ko-KR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7D29B59-D19D-66A8-4582-072BD3469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77551"/>
              </p:ext>
            </p:extLst>
          </p:nvPr>
        </p:nvGraphicFramePr>
        <p:xfrm>
          <a:off x="1121980" y="2480441"/>
          <a:ext cx="10386847" cy="21336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18930">
                  <a:extLst>
                    <a:ext uri="{9D8B030D-6E8A-4147-A177-3AD203B41FA5}">
                      <a16:colId xmlns:a16="http://schemas.microsoft.com/office/drawing/2014/main" val="981231422"/>
                    </a:ext>
                  </a:extLst>
                </a:gridCol>
                <a:gridCol w="4194188">
                  <a:extLst>
                    <a:ext uri="{9D8B030D-6E8A-4147-A177-3AD203B41FA5}">
                      <a16:colId xmlns:a16="http://schemas.microsoft.com/office/drawing/2014/main" val="1082561038"/>
                    </a:ext>
                  </a:extLst>
                </a:gridCol>
                <a:gridCol w="5473729">
                  <a:extLst>
                    <a:ext uri="{9D8B030D-6E8A-4147-A177-3AD203B41FA5}">
                      <a16:colId xmlns:a16="http://schemas.microsoft.com/office/drawing/2014/main" val="90922770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줄바꿈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(New Line)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print("Hello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nWorld")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29153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탭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(Tab)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print("Hello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tWorld")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098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altLang="ko-KR" sz="2400" b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역슬래시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(Backslash)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print("This is a backslash: 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altLang="ko-KR" sz="2400" b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5592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홑</a:t>
                      </a:r>
                      <a:r>
                        <a:rPr lang="ko-KR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따옴표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(Single quote)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print('It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's a book')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50711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ko-KR" alt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쌍</a:t>
                      </a:r>
                      <a:r>
                        <a:rPr lang="ko-KR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따옴표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(Double quote)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</a:pP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print("He said 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"Hello</a:t>
                      </a:r>
                      <a:r>
                        <a:rPr lang="en-US" altLang="ko-KR" sz="2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\</a:t>
                      </a:r>
                      <a:r>
                        <a:rPr lang="en-US" sz="2400" b="0" kern="1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"")</a:t>
                      </a:r>
                      <a:endParaRPr lang="ko-KR" sz="2400" b="0" kern="1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288572"/>
                  </a:ext>
                </a:extLst>
              </a:tr>
            </a:tbl>
          </a:graphicData>
        </a:graphic>
      </p:graphicFrame>
      <p:pic>
        <p:nvPicPr>
          <p:cNvPr id="20" name="그림 19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CD54BBE-34AE-FFE0-4D77-ADF25A842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80" y="4681181"/>
            <a:ext cx="3891454" cy="1702511"/>
          </a:xfrm>
          <a:prstGeom prst="rect">
            <a:avLst/>
          </a:prstGeom>
        </p:spPr>
      </p:pic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9FD6D8FA-FFAB-ECBC-6C47-DB3F9848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136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7C3C9-2128-8DA6-FE68-2C4DCB13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포매팅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AF403-CB22-A157-BB59-5CA33A77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문자열을 사용하다보면 다양한 방법으로 쓸 경우가 존재</a:t>
            </a:r>
            <a:endParaRPr lang="en-US" altLang="ko-KR"/>
          </a:p>
          <a:p>
            <a:r>
              <a:rPr lang="ko-KR" altLang="en-US"/>
              <a:t>예를들어 </a:t>
            </a:r>
            <a:r>
              <a:rPr lang="en-US" altLang="ko-KR"/>
              <a:t>“</a:t>
            </a:r>
            <a:r>
              <a:rPr lang="ko-KR" altLang="en-US"/>
              <a:t>올해는 </a:t>
            </a:r>
            <a:r>
              <a:rPr lang="en-US" altLang="ko-KR"/>
              <a:t>2024</a:t>
            </a:r>
            <a:r>
              <a:rPr lang="ko-KR" altLang="en-US"/>
              <a:t>년 용띠의 해이다</a:t>
            </a:r>
            <a:r>
              <a:rPr lang="en-US" altLang="ko-KR"/>
              <a:t>”</a:t>
            </a:r>
            <a:r>
              <a:rPr lang="ko-KR" altLang="en-US"/>
              <a:t>를 출력</a:t>
            </a:r>
            <a:endParaRPr lang="en-US" altLang="ko-KR"/>
          </a:p>
          <a:p>
            <a:r>
              <a:rPr lang="ko-KR" altLang="en-US"/>
              <a:t>여기서 </a:t>
            </a:r>
            <a:r>
              <a:rPr lang="en-US" altLang="ko-KR"/>
              <a:t>2025</a:t>
            </a:r>
            <a:r>
              <a:rPr lang="ko-KR" altLang="en-US"/>
              <a:t>년이 되면 </a:t>
            </a:r>
            <a:r>
              <a:rPr lang="en-US" altLang="ko-KR"/>
              <a:t>2024</a:t>
            </a:r>
            <a:r>
              <a:rPr lang="ko-KR" altLang="en-US"/>
              <a:t>년을 </a:t>
            </a:r>
            <a:r>
              <a:rPr lang="en-US" altLang="ko-KR"/>
              <a:t>2025</a:t>
            </a:r>
            <a:r>
              <a:rPr lang="ko-KR" altLang="en-US"/>
              <a:t>로 변경하고 용띠를 뱀띠로 변경해야한다고 가정</a:t>
            </a:r>
            <a:endParaRPr lang="en-US" altLang="ko-KR"/>
          </a:p>
          <a:p>
            <a:r>
              <a:rPr lang="ko-KR" altLang="en-US"/>
              <a:t>그리고 또 </a:t>
            </a:r>
            <a:r>
              <a:rPr lang="en-US" altLang="ko-KR"/>
              <a:t>2026</a:t>
            </a:r>
            <a:r>
              <a:rPr lang="ko-KR" altLang="en-US"/>
              <a:t>년이 되면 </a:t>
            </a:r>
            <a:r>
              <a:rPr lang="en-US" altLang="ko-KR"/>
              <a:t>2026</a:t>
            </a:r>
            <a:r>
              <a:rPr lang="ko-KR" altLang="en-US"/>
              <a:t>과 뱀을 말로 변경</a:t>
            </a:r>
            <a:endParaRPr lang="en-US" altLang="ko-KR"/>
          </a:p>
          <a:p>
            <a:r>
              <a:rPr lang="ko-KR" altLang="en-US"/>
              <a:t>이렇게 계속 특정한 값만 변경해야할 때 쓰는것이 포매팅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D7181-5FDA-9696-0E63-9264DBE7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4173182-DF74-1A77-83E0-A8502D9B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56" y="4731624"/>
            <a:ext cx="8165017" cy="9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98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7C3C9-2128-8DA6-FE68-2C4DCB13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포맷코드를 사용한 문자열 포매팅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AF403-CB22-A157-BB59-5CA33A77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</a:t>
            </a:r>
            <a:r>
              <a:rPr lang="en-US" altLang="ko-KR"/>
              <a:t>% </a:t>
            </a:r>
            <a:r>
              <a:rPr lang="ko-KR" altLang="en-US"/>
              <a:t>출력값 형태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D7181-5FDA-9696-0E63-9264DBE7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EF2E9A6-1AFB-AF9D-E645-C9C965753D5F}"/>
              </a:ext>
            </a:extLst>
          </p:cNvPr>
          <p:cNvSpPr txBox="1">
            <a:spLocks/>
          </p:cNvSpPr>
          <p:nvPr/>
        </p:nvSpPr>
        <p:spPr>
          <a:xfrm>
            <a:off x="6348984" y="1316102"/>
            <a:ext cx="5004816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사용법</a:t>
            </a:r>
            <a:endParaRPr lang="en-US" altLang="ko-KR"/>
          </a:p>
          <a:p>
            <a:r>
              <a:rPr lang="en-US" altLang="ko-KR"/>
              <a:t>%d </a:t>
            </a:r>
            <a:r>
              <a:rPr lang="ko-KR" altLang="en-US"/>
              <a:t>는 정수</a:t>
            </a:r>
            <a:endParaRPr lang="en-US" altLang="ko-KR"/>
          </a:p>
          <a:p>
            <a:r>
              <a:rPr lang="en-US" altLang="ko-KR"/>
              <a:t>%f </a:t>
            </a:r>
            <a:r>
              <a:rPr lang="ko-KR" altLang="en-US"/>
              <a:t>는 실수</a:t>
            </a:r>
            <a:endParaRPr lang="en-US" altLang="ko-KR"/>
          </a:p>
          <a:p>
            <a:r>
              <a:rPr lang="en-US" altLang="ko-KR"/>
              <a:t>%s </a:t>
            </a:r>
            <a:r>
              <a:rPr lang="ko-KR" altLang="en-US"/>
              <a:t>는 문자열</a:t>
            </a:r>
            <a:endParaRPr lang="en-US" altLang="ko-KR"/>
          </a:p>
          <a:p>
            <a:r>
              <a:rPr lang="en-US" altLang="ko-KR"/>
              <a:t>%c </a:t>
            </a:r>
            <a:r>
              <a:rPr lang="ko-KR" altLang="en-US"/>
              <a:t>는 문자</a:t>
            </a:r>
            <a:endParaRPr lang="en-US" altLang="ko-KR"/>
          </a:p>
          <a:p>
            <a:r>
              <a:rPr lang="en-US" altLang="ko-KR"/>
              <a:t>%</a:t>
            </a:r>
            <a:r>
              <a:rPr lang="ko-KR" altLang="en-US"/>
              <a:t>뒤 숫자는 문자열 길이</a:t>
            </a:r>
            <a:endParaRPr lang="en-US" altLang="ko-KR"/>
          </a:p>
          <a:p>
            <a:r>
              <a:rPr lang="en-US" altLang="ko-KR"/>
              <a:t>%.</a:t>
            </a:r>
            <a:r>
              <a:rPr lang="ko-KR" altLang="en-US"/>
              <a:t>숫자는 소수점 자리수</a:t>
            </a:r>
            <a:endParaRPr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A74E5A-59CF-216E-2FF3-0415F62D37E9}"/>
              </a:ext>
            </a:extLst>
          </p:cNvPr>
          <p:cNvSpPr/>
          <p:nvPr/>
        </p:nvSpPr>
        <p:spPr>
          <a:xfrm>
            <a:off x="2349221" y="5021037"/>
            <a:ext cx="553540" cy="612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E73C93-7388-C597-448C-649BA794C06E}"/>
              </a:ext>
            </a:extLst>
          </p:cNvPr>
          <p:cNvSpPr/>
          <p:nvPr/>
        </p:nvSpPr>
        <p:spPr>
          <a:xfrm>
            <a:off x="2902761" y="5021036"/>
            <a:ext cx="553540" cy="612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FFAE08-5DF1-991C-99F5-76892CD03487}"/>
              </a:ext>
            </a:extLst>
          </p:cNvPr>
          <p:cNvSpPr/>
          <p:nvPr/>
        </p:nvSpPr>
        <p:spPr>
          <a:xfrm>
            <a:off x="3456301" y="5021035"/>
            <a:ext cx="553540" cy="612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D54B64-E8E6-B514-AB77-648E6539DE4E}"/>
              </a:ext>
            </a:extLst>
          </p:cNvPr>
          <p:cNvSpPr/>
          <p:nvPr/>
        </p:nvSpPr>
        <p:spPr>
          <a:xfrm>
            <a:off x="4009841" y="5021034"/>
            <a:ext cx="553540" cy="612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6728AC-8CC7-BCCA-BC0A-D1A7D4769FFC}"/>
              </a:ext>
            </a:extLst>
          </p:cNvPr>
          <p:cNvSpPr/>
          <p:nvPr/>
        </p:nvSpPr>
        <p:spPr>
          <a:xfrm>
            <a:off x="4563381" y="5021033"/>
            <a:ext cx="553540" cy="6127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B4C3586-326E-89B5-AE96-31D9D48B1E29}"/>
              </a:ext>
            </a:extLst>
          </p:cNvPr>
          <p:cNvCxnSpPr>
            <a:cxnSpLocks/>
          </p:cNvCxnSpPr>
          <p:nvPr/>
        </p:nvCxnSpPr>
        <p:spPr>
          <a:xfrm>
            <a:off x="2343125" y="5779670"/>
            <a:ext cx="2773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DF0FCE-2366-FAD5-3BBC-C76692779F24}"/>
              </a:ext>
            </a:extLst>
          </p:cNvPr>
          <p:cNvCxnSpPr>
            <a:cxnSpLocks/>
          </p:cNvCxnSpPr>
          <p:nvPr/>
        </p:nvCxnSpPr>
        <p:spPr>
          <a:xfrm>
            <a:off x="2343125" y="4883558"/>
            <a:ext cx="1691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00C1E7-6A44-EC18-BE1F-008808DD0493}"/>
              </a:ext>
            </a:extLst>
          </p:cNvPr>
          <p:cNvSpPr txBox="1"/>
          <p:nvPr/>
        </p:nvSpPr>
        <p:spPr>
          <a:xfrm>
            <a:off x="3086900" y="5822368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전체길이 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F5A766-C9CE-ECD3-DE5C-DD94CD8D9AAD}"/>
              </a:ext>
            </a:extLst>
          </p:cNvPr>
          <p:cNvSpPr txBox="1"/>
          <p:nvPr/>
        </p:nvSpPr>
        <p:spPr>
          <a:xfrm>
            <a:off x="2740937" y="45619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공백 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4D9142-A80B-73F4-F2F4-8EF94A0A6333}"/>
              </a:ext>
            </a:extLst>
          </p:cNvPr>
          <p:cNvSpPr txBox="1"/>
          <p:nvPr/>
        </p:nvSpPr>
        <p:spPr>
          <a:xfrm>
            <a:off x="1146624" y="4546579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%5s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ECCD1EC-EE93-851A-6315-AC6F73F34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97" y="1971495"/>
            <a:ext cx="5130094" cy="23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1DB71-8508-E36F-EE4C-02840F90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format() </a:t>
            </a:r>
            <a:r>
              <a:rPr lang="ko-KR" altLang="en-US"/>
              <a:t>사용한 포매팅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8F28D-5BE0-8BD8-7AA9-39EE1B287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53466"/>
          </a:xfrm>
        </p:spPr>
        <p:txBody>
          <a:bodyPr>
            <a:noAutofit/>
          </a:bodyPr>
          <a:lstStyle/>
          <a:p>
            <a:r>
              <a:rPr lang="ko-KR" altLang="en-US"/>
              <a:t>문자열</a:t>
            </a:r>
            <a:r>
              <a:rPr lang="en-US" altLang="ko-KR"/>
              <a:t>.format() </a:t>
            </a:r>
            <a:r>
              <a:rPr lang="ko-KR" altLang="en-US"/>
              <a:t>형태</a:t>
            </a:r>
            <a:endParaRPr lang="en-US" altLang="ko-KR"/>
          </a:p>
          <a:p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{}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안에 숫자나 이름을 넣고 그와 대응되는 값을 넣는 형태</a:t>
            </a:r>
            <a:endParaRPr lang="en-US" alt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/>
              <a:t>format()</a:t>
            </a:r>
            <a:r>
              <a:rPr lang="ko-KR" altLang="en-US"/>
              <a:t>안에 값이 </a:t>
            </a:r>
            <a:r>
              <a:rPr lang="en-US" altLang="ko-KR"/>
              <a:t>0</a:t>
            </a:r>
            <a:r>
              <a:rPr lang="ko-KR" altLang="en-US"/>
              <a:t>부터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1:1 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대응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/>
              <a:t>이름형태로 넣을때는 </a:t>
            </a:r>
            <a:r>
              <a:rPr lang="en-US" altLang="ko-KR"/>
              <a:t>format()</a:t>
            </a:r>
            <a:r>
              <a:rPr lang="ko-KR" altLang="en-US"/>
              <a:t>에는 이름</a:t>
            </a:r>
            <a:r>
              <a:rPr lang="en-US" altLang="ko-KR"/>
              <a:t>=</a:t>
            </a:r>
            <a:r>
              <a:rPr lang="ko-KR" altLang="en-US"/>
              <a:t>값형태로 작성</a:t>
            </a:r>
            <a:endParaRPr lang="en-US" altLang="ko-KR"/>
          </a:p>
          <a:p>
            <a:r>
              <a:rPr lang="en-US" altLang="ko-KR"/>
              <a:t>{}</a:t>
            </a:r>
            <a:r>
              <a:rPr lang="ko-KR" altLang="en-US"/>
              <a:t>안에 숫자를 안넣을때는 </a:t>
            </a:r>
            <a:r>
              <a:rPr lang="en-US" altLang="ko-KR"/>
              <a:t>format()</a:t>
            </a:r>
            <a:r>
              <a:rPr lang="ko-KR" altLang="en-US"/>
              <a:t>안에 순서를 지켜서 넣으면 됨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B07FD-1C5B-04B7-806B-95A7F6AA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889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52251-6B09-30E9-8C18-4FE3D423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F802C-004A-2383-1382-CF2DB14E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format() </a:t>
            </a:r>
            <a:r>
              <a:rPr lang="ko-KR" altLang="en-US"/>
              <a:t>사용한 포매팅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A245D-569C-8B7C-C415-E15C493F7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53466"/>
          </a:xfrm>
        </p:spPr>
        <p:txBody>
          <a:bodyPr>
            <a:noAutofit/>
          </a:bodyPr>
          <a:lstStyle/>
          <a:p>
            <a:r>
              <a:rPr lang="en-US" altLang="ko-KR"/>
              <a:t>format()</a:t>
            </a:r>
            <a:r>
              <a:rPr lang="ko-KR" altLang="en-US"/>
              <a:t>의 다양한 사용법</a:t>
            </a:r>
            <a:r>
              <a:rPr lang="en-US" altLang="ko-KR"/>
              <a:t>(1)</a:t>
            </a: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46DE89-6769-1109-FE6D-18B0FADC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3CE816-C4FC-C092-79D5-424242F78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79" y="1887513"/>
            <a:ext cx="9312875" cy="40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91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E99C3-2FB7-F92E-51B9-C8D0F31D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format() </a:t>
            </a:r>
            <a:r>
              <a:rPr lang="ko-KR" altLang="en-US"/>
              <a:t>사용한 포매팅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465CDC-B1CB-CF63-96A0-50D94EB0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format()</a:t>
            </a:r>
            <a:r>
              <a:rPr lang="ko-KR" altLang="en-US"/>
              <a:t>의 다양한 사용법</a:t>
            </a:r>
            <a:r>
              <a:rPr lang="en-US" altLang="ko-KR"/>
              <a:t>(2)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AFF13-1A23-17E9-5A36-ECE6D68A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C08A46D-9A2A-F738-EBF0-9143EF97B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30" y="1901612"/>
            <a:ext cx="8821381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05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 </a:t>
            </a:r>
            <a:r>
              <a:rPr lang="ko-KR" altLang="en-US" dirty="0"/>
              <a:t>문자열 </a:t>
            </a:r>
            <a:r>
              <a:rPr lang="ko-KR" altLang="en-US" dirty="0" err="1"/>
              <a:t>포매팅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3.6 </a:t>
            </a:r>
            <a:r>
              <a:rPr lang="ko-KR" altLang="en-US" dirty="0"/>
              <a:t>버전 부터 사용 가능한 기능</a:t>
            </a:r>
            <a:endParaRPr lang="en-US" altLang="ko-KR" dirty="0"/>
          </a:p>
          <a:p>
            <a:r>
              <a:rPr lang="ko-KR" altLang="en-US" dirty="0"/>
              <a:t>문자열 앞에 </a:t>
            </a:r>
            <a:r>
              <a:rPr lang="en-US" altLang="ko-KR" dirty="0"/>
              <a:t>f </a:t>
            </a:r>
            <a:r>
              <a:rPr lang="ko-KR" altLang="en-US" dirty="0"/>
              <a:t>접두사를 붙이면 </a:t>
            </a:r>
            <a:r>
              <a:rPr lang="en-US" altLang="ko-KR" dirty="0"/>
              <a:t>f </a:t>
            </a:r>
            <a:r>
              <a:rPr lang="ko-KR" altLang="en-US" dirty="0"/>
              <a:t>문자열 </a:t>
            </a:r>
            <a:r>
              <a:rPr lang="ko-KR" altLang="en-US" dirty="0" err="1"/>
              <a:t>포매팅</a:t>
            </a:r>
            <a:r>
              <a:rPr lang="ko-KR" altLang="en-US" dirty="0"/>
              <a:t> 기능을 사용 할 수 있다</a:t>
            </a:r>
            <a:endParaRPr lang="en-US" altLang="ko-KR" dirty="0"/>
          </a:p>
          <a:p>
            <a:r>
              <a:rPr lang="ko-KR" altLang="en-US"/>
              <a:t>변수 </a:t>
            </a:r>
            <a:r>
              <a:rPr lang="ko-KR" altLang="en-US" dirty="0"/>
              <a:t>값을 생성한 후에 그 값을 참조할 수 있음</a:t>
            </a:r>
            <a:endParaRPr lang="en-US" altLang="ko-KR" dirty="0"/>
          </a:p>
          <a:p>
            <a:r>
              <a:rPr lang="ko-KR" altLang="en-US" dirty="0"/>
              <a:t>표현식 지원 </a:t>
            </a:r>
            <a:r>
              <a:rPr lang="en-US" altLang="ko-KR" dirty="0"/>
              <a:t>(</a:t>
            </a:r>
            <a:r>
              <a:rPr lang="ko-KR" altLang="en-US" dirty="0"/>
              <a:t>문자열 안에서 변수와 </a:t>
            </a:r>
            <a:r>
              <a:rPr lang="en-US" altLang="ko-KR" dirty="0"/>
              <a:t>+,- </a:t>
            </a:r>
            <a:r>
              <a:rPr lang="ko-KR" altLang="en-US" dirty="0"/>
              <a:t>같은 수식 함께 사용 </a:t>
            </a:r>
            <a:r>
              <a:rPr lang="ko-KR" altLang="en-US"/>
              <a:t>가능</a:t>
            </a:r>
            <a:r>
              <a:rPr lang="en-US" altLang="ko-KR"/>
              <a:t>)</a:t>
            </a:r>
          </a:p>
          <a:p>
            <a:r>
              <a:rPr lang="en-US" altLang="ko-KR"/>
              <a:t>(&lt;),(&gt;),(^),(,) </a:t>
            </a:r>
            <a:r>
              <a:rPr lang="ko-KR" altLang="en-US"/>
              <a:t>등 특수기호 사용법은 </a:t>
            </a:r>
            <a:r>
              <a:rPr lang="en-US" altLang="ko-KR"/>
              <a:t>format() </a:t>
            </a:r>
            <a:r>
              <a:rPr lang="ko-KR" altLang="en-US"/>
              <a:t>사용법과 동일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0B0303-490A-AF33-972C-AEEA7713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A3B99E8-9BD9-34A6-8597-D33557790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48" y="4188437"/>
            <a:ext cx="7773485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31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이스케이프 연습</a:t>
            </a:r>
            <a:r>
              <a:rPr lang="en-US" altLang="ko-KR">
                <a:solidFill>
                  <a:schemeClr val="accent2"/>
                </a:solidFill>
              </a:rPr>
              <a:t> 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C0F858-9270-442D-B801-9CF65A7D18B0}"/>
              </a:ext>
            </a:extLst>
          </p:cNvPr>
          <p:cNvSpPr txBox="1">
            <a:spLocks/>
          </p:cNvSpPr>
          <p:nvPr/>
        </p:nvSpPr>
        <p:spPr>
          <a:xfrm>
            <a:off x="990600" y="14779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아래 예제와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같이 멍멍이를 출력하세요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876" y="2148065"/>
            <a:ext cx="2636403" cy="293894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072F53-5E7F-DD2E-9DD2-02633CAD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92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F99F2C"/>
                </a:solidFill>
              </a:rPr>
              <a:t>실습</a:t>
            </a:r>
            <a:r>
              <a:rPr lang="en-US" altLang="ko-KR">
                <a:solidFill>
                  <a:srgbClr val="F99F2C"/>
                </a:solidFill>
              </a:rPr>
              <a:t>. </a:t>
            </a:r>
            <a:r>
              <a:rPr lang="ko-KR" altLang="en-US" dirty="0">
                <a:solidFill>
                  <a:srgbClr val="F99F2C"/>
                </a:solidFill>
              </a:rPr>
              <a:t>정답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C0F858-9270-442D-B801-9CF65A7D18B0}"/>
              </a:ext>
            </a:extLst>
          </p:cNvPr>
          <p:cNvSpPr txBox="1">
            <a:spLocks/>
          </p:cNvSpPr>
          <p:nvPr/>
        </p:nvSpPr>
        <p:spPr>
          <a:xfrm>
            <a:off x="990600" y="14779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6CD43B-7749-BE18-A77E-58CA49C0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77040"/>
            <a:ext cx="10302940" cy="297898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B1890-6D8D-9BC9-4FC4-F5AE2DE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218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178BA-158F-854A-BE23-0DD61A781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f </a:t>
            </a:r>
            <a:r>
              <a:rPr lang="ko-KR" altLang="en-US">
                <a:solidFill>
                  <a:schemeClr val="accent2"/>
                </a:solidFill>
              </a:rPr>
              <a:t>문자열 포매팅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0DDE32-1638-9D3A-53A8-3E8A2296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1) </a:t>
            </a:r>
            <a:r>
              <a:rPr lang="ko-KR" altLang="en-US"/>
              <a:t>본인의 이름을 가운데로 정렬하고 </a:t>
            </a:r>
            <a:r>
              <a:rPr lang="en-US" altLang="ko-KR"/>
              <a:t>= </a:t>
            </a:r>
            <a:r>
              <a:rPr lang="ko-KR" altLang="en-US"/>
              <a:t>문자로 공백 채우기</a:t>
            </a:r>
            <a:endParaRPr lang="en-US" altLang="ko-KR"/>
          </a:p>
          <a:p>
            <a:r>
              <a:rPr lang="en-US" altLang="ko-KR"/>
              <a:t>2) </a:t>
            </a:r>
            <a:r>
              <a:rPr lang="ko-KR" altLang="en-US"/>
              <a:t>아래와 같이 출력하기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89D993-731A-A754-2809-B8C8C526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A4F8AE-4C79-10F2-1E3D-C07D1C96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27" y="2498704"/>
            <a:ext cx="7564184" cy="4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1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77EE1-CD64-4261-8AA7-250D0F78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/>
              <a:t>Python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931B4-5069-4FA2-8002-208CA004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Python</a:t>
            </a:r>
            <a:r>
              <a:rPr lang="ko-KR" altLang="en-US" sz="2400"/>
              <a:t>은 세계에서 </a:t>
            </a:r>
            <a:r>
              <a:rPr lang="ko-KR" altLang="en-US" sz="2400" dirty="0"/>
              <a:t>가장 많이 </a:t>
            </a:r>
            <a:r>
              <a:rPr lang="ko-KR" altLang="en-US" sz="2400"/>
              <a:t>사용되는 프로그래밍 언어 중 하나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761483" y="6046158"/>
            <a:ext cx="1496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TIOBE (</a:t>
            </a:r>
            <a:r>
              <a:rPr lang="ko-KR" altLang="en-US" sz="105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티오베</a:t>
            </a:r>
            <a:r>
              <a:rPr lang="en-US" altLang="ko-KR" sz="105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sz="105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8" name="그림 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4D6E0CC-8BDF-9B52-93EF-CE384DC04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9559"/>
            <a:ext cx="4216476" cy="3866158"/>
          </a:xfrm>
          <a:prstGeom prst="rect">
            <a:avLst/>
          </a:prstGeom>
        </p:spPr>
      </p:pic>
      <p:pic>
        <p:nvPicPr>
          <p:cNvPr id="11" name="그림 10" descr="라인, 그래프, 폰트이(가) 표시된 사진&#10;&#10;자동 생성된 설명">
            <a:extLst>
              <a:ext uri="{FF2B5EF4-FFF2-40B4-BE49-F238E27FC236}">
                <a16:creationId xmlns:a16="http://schemas.microsoft.com/office/drawing/2014/main" id="{DAEC421A-FC94-4691-6F0A-1B96CF83B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9" y="2756935"/>
            <a:ext cx="6213235" cy="229140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0FBB5F-531B-0DE8-987C-C023274F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78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F99F2C"/>
                </a:solidFill>
              </a:rPr>
              <a:t>실습</a:t>
            </a:r>
            <a:r>
              <a:rPr lang="en-US" altLang="ko-KR">
                <a:solidFill>
                  <a:srgbClr val="F99F2C"/>
                </a:solidFill>
              </a:rPr>
              <a:t>. </a:t>
            </a:r>
            <a:r>
              <a:rPr lang="ko-KR" altLang="en-US" dirty="0">
                <a:solidFill>
                  <a:srgbClr val="F99F2C"/>
                </a:solidFill>
              </a:rPr>
              <a:t>정답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C0F858-9270-442D-B801-9CF65A7D18B0}"/>
              </a:ext>
            </a:extLst>
          </p:cNvPr>
          <p:cNvSpPr txBox="1">
            <a:spLocks/>
          </p:cNvSpPr>
          <p:nvPr/>
        </p:nvSpPr>
        <p:spPr>
          <a:xfrm>
            <a:off x="990600" y="14779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B1890-6D8D-9BC9-4FC4-F5AE2DE9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8E0E725-45E1-AA04-4F72-7948A6262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54" y="1956766"/>
            <a:ext cx="9681850" cy="189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문자열 관련 함수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95D4C-0D84-CA59-3925-F2823ABC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82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261C7-EA38-3F43-E854-D89FE856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4DF82-4B68-D94C-386B-DB387378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앞서 배운 문자열 출력과 함께 다양한 함수들을 이용하여 문자열을 조작 할 수 있음</a:t>
            </a:r>
            <a:endParaRPr lang="en-US" altLang="ko-KR"/>
          </a:p>
          <a:p>
            <a:r>
              <a:rPr lang="ko-KR" altLang="en-US"/>
              <a:t>이 함수들로 다양한 상황에서 문자열을 더 정확하게 처리하거나 재생산하여 원하는 방향으로 개발을 진행할 수 있음</a:t>
            </a:r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메서드 </a:t>
            </a:r>
            <a:r>
              <a:rPr lang="en-US" altLang="ko-KR">
                <a:solidFill>
                  <a:srgbClr val="FF0000"/>
                </a:solidFill>
              </a:rPr>
              <a:t>= </a:t>
            </a:r>
            <a:r>
              <a:rPr lang="ko-KR" altLang="en-US">
                <a:solidFill>
                  <a:srgbClr val="FF0000"/>
                </a:solidFill>
              </a:rPr>
              <a:t>함수와 동일 한 기능을 하는것들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/>
              <a:t>함수는 단독으로 사용이 가능하지만 메서드는 </a:t>
            </a:r>
            <a:r>
              <a:rPr lang="en-US" altLang="ko-KR"/>
              <a:t>. </a:t>
            </a:r>
            <a:r>
              <a:rPr lang="ko-KR" altLang="en-US"/>
              <a:t>으로 연결되어 사용되는 것을 지칭함</a:t>
            </a:r>
            <a:r>
              <a:rPr lang="en-US" altLang="ko-KR"/>
              <a:t>(</a:t>
            </a:r>
            <a:r>
              <a:rPr lang="ko-KR" altLang="en-US"/>
              <a:t>메서드에 대한 내용은 추후 더 자세하게 설명</a:t>
            </a:r>
            <a:r>
              <a:rPr lang="en-US" altLang="ko-KR"/>
              <a:t>)</a:t>
            </a:r>
          </a:p>
          <a:p>
            <a:r>
              <a:rPr lang="ko-KR" altLang="en-US"/>
              <a:t>변수명</a:t>
            </a:r>
            <a:r>
              <a:rPr lang="en-US" altLang="ko-KR"/>
              <a:t>.</a:t>
            </a:r>
            <a:r>
              <a:rPr lang="ko-KR" altLang="en-US"/>
              <a:t>메서드명</a:t>
            </a:r>
            <a:r>
              <a:rPr lang="en-US" altLang="ko-KR"/>
              <a:t>() </a:t>
            </a:r>
            <a:r>
              <a:rPr lang="ko-KR" altLang="en-US"/>
              <a:t>형태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31EE1-BAAD-DB47-1E4A-C6658331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799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ED17B-EF69-2546-194F-00F60158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인덱싱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8283C-F9B0-A2AB-9621-82201CB3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인덱싱</a:t>
            </a:r>
            <a:r>
              <a:rPr lang="en-US" altLang="ko-KR"/>
              <a:t>: </a:t>
            </a:r>
            <a:r>
              <a:rPr lang="ko-KR" altLang="en-US"/>
              <a:t>문자열의 각 문자를 특정 위치를 통해 접근하는 방법</a:t>
            </a:r>
            <a:endParaRPr lang="en-US" altLang="ko-KR"/>
          </a:p>
          <a:p>
            <a:pPr lvl="1"/>
            <a:r>
              <a:rPr lang="ko-KR" altLang="en-US"/>
              <a:t>인덱싱 </a:t>
            </a:r>
            <a:r>
              <a:rPr lang="en-US" altLang="ko-KR"/>
              <a:t>: </a:t>
            </a:r>
            <a:r>
              <a:rPr lang="ko-KR" altLang="en-US"/>
              <a:t>특정 위치의 요소를 접근하거나 참조하기 위해 인덱스 번호를 사용하는 작업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인덱스는 앞에서는 항상 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부터 시작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뒤에서는 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-1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부터 시작</a:t>
            </a:r>
          </a:p>
          <a:p>
            <a:r>
              <a:rPr lang="en-US" altLang="ko-KR" b="0">
                <a:effectLst/>
              </a:rPr>
              <a:t>a = "Hello, Python" </a:t>
            </a:r>
            <a:r>
              <a:rPr lang="ko-KR" altLang="en-US" b="0">
                <a:effectLst/>
              </a:rPr>
              <a:t>에서 </a:t>
            </a:r>
            <a:r>
              <a:rPr lang="en-US" altLang="ko-KR" b="0">
                <a:effectLst/>
              </a:rPr>
              <a:t>P</a:t>
            </a:r>
            <a:r>
              <a:rPr lang="ko-KR" altLang="en-US" b="0">
                <a:effectLst/>
              </a:rPr>
              <a:t>값에 접근하는 방법은 식별자</a:t>
            </a:r>
            <a:r>
              <a:rPr lang="en-US" altLang="ko-KR" b="0">
                <a:effectLst/>
              </a:rPr>
              <a:t>[</a:t>
            </a:r>
            <a:r>
              <a:rPr lang="ko-KR" altLang="en-US" b="0">
                <a:effectLst/>
              </a:rPr>
              <a:t>인덱스</a:t>
            </a:r>
            <a:r>
              <a:rPr lang="en-US" altLang="ko-KR" b="0">
                <a:effectLst/>
              </a:rPr>
              <a:t>]</a:t>
            </a:r>
          </a:p>
          <a:p>
            <a:r>
              <a:rPr lang="en-US" altLang="ko-KR"/>
              <a:t>P</a:t>
            </a:r>
            <a:r>
              <a:rPr lang="ko-KR" altLang="en-US"/>
              <a:t>값에 접근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a[7] or</a:t>
            </a:r>
            <a:r>
              <a:rPr lang="ko-KR" altLang="en-US"/>
              <a:t> </a:t>
            </a:r>
            <a:r>
              <a:rPr lang="en-US" altLang="ko-KR"/>
              <a:t>a[-6]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 b="0"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AA695-B802-0E79-141A-4432880F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63</a:t>
            </a:fld>
            <a:endParaRPr lang="ko-KR" altLang="en-US"/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765FDBE3-F860-4BE1-474A-9312C6875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88523"/>
              </p:ext>
            </p:extLst>
          </p:nvPr>
        </p:nvGraphicFramePr>
        <p:xfrm>
          <a:off x="1617268" y="2340059"/>
          <a:ext cx="7211776" cy="1224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4752">
                  <a:extLst>
                    <a:ext uri="{9D8B030D-6E8A-4147-A177-3AD203B41FA5}">
                      <a16:colId xmlns:a16="http://schemas.microsoft.com/office/drawing/2014/main" val="4140104656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2279583074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2137651962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2079101251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42386484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3115092684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3555905287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3289740412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3468069211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860822904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485114117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1531730795"/>
                    </a:ext>
                  </a:extLst>
                </a:gridCol>
                <a:gridCol w="554752">
                  <a:extLst>
                    <a:ext uri="{9D8B030D-6E8A-4147-A177-3AD203B41FA5}">
                      <a16:colId xmlns:a16="http://schemas.microsoft.com/office/drawing/2014/main" val="757679569"/>
                    </a:ext>
                  </a:extLst>
                </a:gridCol>
              </a:tblGrid>
              <a:tr h="61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H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l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h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568369"/>
                  </a:ext>
                </a:extLst>
              </a:tr>
              <a:tr h="61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8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9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10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11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4001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2B9B0E-D3B4-F558-3ACF-904D13EA1815}"/>
              </a:ext>
            </a:extLst>
          </p:cNvPr>
          <p:cNvSpPr txBox="1"/>
          <p:nvPr/>
        </p:nvSpPr>
        <p:spPr>
          <a:xfrm>
            <a:off x="998579" y="5450668"/>
            <a:ext cx="728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퀴즈</a:t>
            </a:r>
            <a:r>
              <a:rPr lang="en-US" altLang="ko-KR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Python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인덱싱을 이용해서 출력해보세요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3E2BC-1309-2F33-1DEA-A2C2B1661FB4}"/>
              </a:ext>
            </a:extLst>
          </p:cNvPr>
          <p:cNvSpPr txBox="1"/>
          <p:nvPr/>
        </p:nvSpPr>
        <p:spPr>
          <a:xfrm>
            <a:off x="9215120" y="3105091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인덱스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EAFE159-A003-17BF-E043-D1468CB09929}"/>
              </a:ext>
            </a:extLst>
          </p:cNvPr>
          <p:cNvSpPr/>
          <p:nvPr/>
        </p:nvSpPr>
        <p:spPr>
          <a:xfrm rot="10800000">
            <a:off x="8829044" y="3169920"/>
            <a:ext cx="386076" cy="1828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482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B29E4-CAA1-BD95-FE2F-1D928170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4726D-E070-45BE-7CDF-1AD5E8148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슬라이싱</a:t>
            </a:r>
            <a:r>
              <a:rPr lang="en-US" altLang="ko-KR"/>
              <a:t>: </a:t>
            </a:r>
            <a:r>
              <a:rPr lang="ko-KR" altLang="en-US"/>
              <a:t>문자열의 특정 부분을 추출하는 방법</a:t>
            </a:r>
            <a:r>
              <a:rPr lang="en-US" altLang="ko-KR"/>
              <a:t>(</a:t>
            </a:r>
            <a:r>
              <a:rPr lang="ko-KR" altLang="en-US"/>
              <a:t>잘라냄</a:t>
            </a:r>
            <a:r>
              <a:rPr lang="en-US" altLang="ko-KR"/>
              <a:t>)</a:t>
            </a:r>
          </a:p>
          <a:p>
            <a:r>
              <a:rPr lang="ko-KR" altLang="en-US"/>
              <a:t>슬라이싱 구문</a:t>
            </a:r>
            <a:endParaRPr lang="en-US" altLang="ko-KR"/>
          </a:p>
          <a:p>
            <a:pPr lvl="1"/>
            <a:r>
              <a:rPr lang="ko-KR" altLang="en-US"/>
              <a:t>식별자</a:t>
            </a:r>
            <a:r>
              <a:rPr lang="en-US" altLang="ko-KR"/>
              <a:t>[start:end]</a:t>
            </a:r>
          </a:p>
          <a:p>
            <a:pPr lvl="1"/>
            <a:r>
              <a:rPr lang="en-US" altLang="ko-KR"/>
              <a:t>start: </a:t>
            </a:r>
            <a:r>
              <a:rPr lang="ko-KR" altLang="en-US"/>
              <a:t>문자열의 시작</a:t>
            </a:r>
            <a:r>
              <a:rPr lang="en-US" altLang="ko-KR"/>
              <a:t>. </a:t>
            </a:r>
            <a:r>
              <a:rPr lang="ko-KR" altLang="en-US"/>
              <a:t>잘라내는 부분이 포함됨</a:t>
            </a:r>
            <a:endParaRPr lang="en-US" altLang="ko-KR"/>
          </a:p>
          <a:p>
            <a:pPr lvl="1"/>
            <a:r>
              <a:rPr lang="en-US" altLang="ko-KR"/>
              <a:t>end: </a:t>
            </a:r>
            <a:r>
              <a:rPr lang="ko-KR" altLang="en-US"/>
              <a:t>문자열의 끝</a:t>
            </a:r>
            <a:r>
              <a:rPr lang="en-US" altLang="ko-KR"/>
              <a:t>. </a:t>
            </a:r>
            <a:r>
              <a:rPr lang="ko-KR" altLang="en-US"/>
              <a:t>잘라내는 부분이 포함되지 않음</a:t>
            </a:r>
            <a:endParaRPr lang="en-US" altLang="ko-KR"/>
          </a:p>
          <a:p>
            <a:pPr lvl="1"/>
            <a:r>
              <a:rPr lang="en-US" altLang="ko-KR"/>
              <a:t>start(0</a:t>
            </a:r>
            <a:r>
              <a:rPr lang="ko-KR" altLang="en-US"/>
              <a:t>부터 시작할때</a:t>
            </a:r>
            <a:r>
              <a:rPr lang="en-US" altLang="ko-KR"/>
              <a:t>)</a:t>
            </a:r>
            <a:r>
              <a:rPr lang="ko-KR" altLang="en-US"/>
              <a:t>나 </a:t>
            </a:r>
            <a:r>
              <a:rPr lang="en-US" altLang="ko-KR"/>
              <a:t>end(</a:t>
            </a:r>
            <a:r>
              <a:rPr lang="ko-KR" altLang="en-US"/>
              <a:t>끝까지</a:t>
            </a:r>
            <a:r>
              <a:rPr lang="en-US" altLang="ko-KR"/>
              <a:t>)</a:t>
            </a:r>
            <a:r>
              <a:rPr lang="ko-KR" altLang="en-US"/>
              <a:t>값은 생략 할 수 있음</a:t>
            </a:r>
            <a:r>
              <a:rPr lang="en-US" altLang="ko-KR"/>
              <a:t>.</a:t>
            </a:r>
          </a:p>
          <a:p>
            <a:r>
              <a:rPr lang="ko-KR" altLang="en-US"/>
              <a:t>이전 퀴즈에서 슬라이싱을 적용한다면</a:t>
            </a:r>
            <a:r>
              <a:rPr lang="en-US" altLang="ko-KR"/>
              <a:t>? a[7:]</a:t>
            </a: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C5022-CA58-9BD3-FB00-CBE45BFB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22239-EC5E-94BC-F686-717BE03C8F0E}"/>
              </a:ext>
            </a:extLst>
          </p:cNvPr>
          <p:cNvSpPr txBox="1"/>
          <p:nvPr/>
        </p:nvSpPr>
        <p:spPr>
          <a:xfrm>
            <a:off x="998579" y="4820748"/>
            <a:ext cx="6183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퀴즈</a:t>
            </a:r>
            <a:r>
              <a:rPr lang="en-US" altLang="ko-KR" sz="240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20240930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년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일로 출력해보세요</a:t>
            </a:r>
          </a:p>
        </p:txBody>
      </p:sp>
    </p:spTree>
    <p:extLst>
      <p:ext uri="{BB962C8B-B14F-4D97-AF65-F5344CB8AC3E}">
        <p14:creationId xmlns:p14="http://schemas.microsoft.com/office/powerpoint/2010/main" val="3907750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ED17B-EF69-2546-194F-00F60158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길이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8283C-F9B0-A2AB-9621-82201CB3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길이 구하기</a:t>
            </a:r>
            <a:r>
              <a:rPr lang="en-US" altLang="ko-KR"/>
              <a:t>(</a:t>
            </a:r>
            <a:r>
              <a:rPr lang="ko-KR" altLang="en-US"/>
              <a:t>빈문자도 문자열에 포함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len() </a:t>
            </a:r>
            <a:r>
              <a:rPr lang="ko-KR" altLang="en-US"/>
              <a:t>이용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AA695-B802-0E79-141A-4432880F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6" name="그림 5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9F32A820-B9DB-D14B-898B-6A03A33F2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82" y="2408204"/>
            <a:ext cx="3903041" cy="10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9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1F96A-9800-F2E1-3D38-B5284595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개수 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04ED5-2365-4C52-DAA2-8CBCFFD05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 개수 세기</a:t>
            </a:r>
            <a:endParaRPr lang="en-US" altLang="ko-KR"/>
          </a:p>
          <a:p>
            <a:pPr lvl="1"/>
            <a:r>
              <a:rPr lang="en-US" altLang="ko-KR"/>
              <a:t>count(</a:t>
            </a:r>
            <a:r>
              <a:rPr lang="ko-KR" altLang="en-US"/>
              <a:t>찾을문자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40292-5C83-2854-3BCA-F478673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6" name="그림 5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03ED43D1-5C18-3349-7DE7-B2029B3B8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01" y="2413560"/>
            <a:ext cx="4470899" cy="8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47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ED17B-EF69-2546-194F-00F60158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위치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8283C-F9B0-A2AB-9621-82201CB39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652760" cy="4851400"/>
          </a:xfrm>
        </p:spPr>
        <p:txBody>
          <a:bodyPr/>
          <a:lstStyle/>
          <a:p>
            <a:r>
              <a:rPr lang="ko-KR" altLang="en-US"/>
              <a:t>문자가 어디에 있는지 위치 찾기</a:t>
            </a:r>
            <a:r>
              <a:rPr lang="en-US" altLang="ko-KR"/>
              <a:t>1(</a:t>
            </a:r>
            <a:r>
              <a:rPr lang="ko-KR" altLang="en-US"/>
              <a:t>다수일경우 가장 앞선 문자위치</a:t>
            </a:r>
            <a:r>
              <a:rPr lang="en-US" altLang="ko-KR"/>
              <a:t>. </a:t>
            </a:r>
            <a:r>
              <a:rPr lang="ko-KR" altLang="en-US"/>
              <a:t>없으면 </a:t>
            </a:r>
            <a:r>
              <a:rPr lang="en-US" altLang="ko-KR"/>
              <a:t>-1)</a:t>
            </a:r>
          </a:p>
          <a:p>
            <a:pPr lvl="1"/>
            <a:r>
              <a:rPr lang="en-US" altLang="ko-KR"/>
              <a:t>find(</a:t>
            </a:r>
            <a:r>
              <a:rPr lang="ko-KR" altLang="en-US"/>
              <a:t>찾을문자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endParaRPr lang="en-US" altLang="ko-KR"/>
          </a:p>
          <a:p>
            <a:r>
              <a:rPr lang="ko-KR" altLang="en-US"/>
              <a:t>문자가 어디에 있는지 위치 찾기</a:t>
            </a:r>
            <a:r>
              <a:rPr lang="en-US" altLang="ko-KR"/>
              <a:t>2(</a:t>
            </a:r>
            <a:r>
              <a:rPr lang="ko-KR" altLang="en-US"/>
              <a:t>다수일경우 가장 앞선 문자위치</a:t>
            </a:r>
            <a:r>
              <a:rPr lang="en-US" altLang="ko-KR"/>
              <a:t>. </a:t>
            </a:r>
            <a:r>
              <a:rPr lang="ko-KR" altLang="en-US"/>
              <a:t>없으면오류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index(</a:t>
            </a:r>
            <a:r>
              <a:rPr lang="ko-KR" altLang="en-US"/>
              <a:t>찾을문자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AA695-B802-0E79-141A-4432880F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6" name="그림 5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10A0065D-626A-9225-A7C3-08CA0A966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67" y="2286677"/>
            <a:ext cx="3496163" cy="1019317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C25C197-2435-E92B-F36A-E283D0B97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67" y="4267108"/>
            <a:ext cx="7316221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81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0CD2E-79BA-00A1-133E-9CE6A1DF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바꾸기</a:t>
            </a:r>
            <a:r>
              <a:rPr lang="en-US" altLang="ko-KR"/>
              <a:t>, </a:t>
            </a:r>
            <a:r>
              <a:rPr lang="ko-KR" altLang="en-US"/>
              <a:t>나누기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CBD37-2D06-2A4C-3393-6ABAD80FA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 바꾸기</a:t>
            </a:r>
            <a:endParaRPr lang="en-US" altLang="ko-KR"/>
          </a:p>
          <a:p>
            <a:pPr lvl="1"/>
            <a:r>
              <a:rPr lang="en-US" altLang="ko-KR"/>
              <a:t>replace(</a:t>
            </a:r>
            <a:r>
              <a:rPr lang="ko-KR" altLang="en-US"/>
              <a:t>변경하고자 하는문자</a:t>
            </a:r>
            <a:r>
              <a:rPr lang="en-US" altLang="ko-KR"/>
              <a:t>, </a:t>
            </a:r>
            <a:r>
              <a:rPr lang="ko-KR" altLang="en-US"/>
              <a:t>변경할 문자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문자열 나누기</a:t>
            </a:r>
            <a:r>
              <a:rPr lang="en-US" altLang="ko-KR"/>
              <a:t>(</a:t>
            </a:r>
            <a:r>
              <a:rPr lang="ko-KR" altLang="en-US"/>
              <a:t>나누고싶은문자는 사라짐</a:t>
            </a:r>
            <a:r>
              <a:rPr lang="en-US" altLang="ko-KR"/>
              <a:t>), </a:t>
            </a:r>
            <a:r>
              <a:rPr lang="ko-KR" altLang="en-US"/>
              <a:t>리스트로 결과 표시</a:t>
            </a:r>
            <a:endParaRPr lang="en-US" altLang="ko-KR"/>
          </a:p>
          <a:p>
            <a:pPr lvl="1"/>
            <a:r>
              <a:rPr lang="en-US" altLang="ko-KR"/>
              <a:t>split(</a:t>
            </a:r>
            <a:r>
              <a:rPr lang="ko-KR" altLang="en-US"/>
              <a:t>나누고싶은문자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62716-0AB6-F07C-10CF-E789457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B3A913-8645-DCF9-CF23-47A491874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68" y="2260546"/>
            <a:ext cx="6639852" cy="781159"/>
          </a:xfrm>
          <a:prstGeom prst="rect">
            <a:avLst/>
          </a:prstGeom>
        </p:spPr>
      </p:pic>
      <p:pic>
        <p:nvPicPr>
          <p:cNvPr id="9" name="그림 8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9570E1B4-1BBF-9311-1EE6-587E52664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68" y="4173821"/>
            <a:ext cx="6173061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37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4FCAE-E4E4-3474-2982-962B8105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</a:t>
            </a:r>
            <a:r>
              <a:rPr lang="en-US" altLang="ko-KR"/>
              <a:t>/</a:t>
            </a:r>
            <a:r>
              <a:rPr lang="ko-KR" altLang="en-US"/>
              <a:t>소문자</a:t>
            </a:r>
            <a:r>
              <a:rPr lang="en-US" altLang="ko-KR"/>
              <a:t>, </a:t>
            </a:r>
            <a:r>
              <a:rPr lang="ko-KR" altLang="en-US"/>
              <a:t>공백지우기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6CB7C-D3D7-0FC6-FD4D-CB877DF31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대</a:t>
            </a:r>
            <a:r>
              <a:rPr lang="en-US" altLang="ko-KR"/>
              <a:t>,</a:t>
            </a:r>
            <a:r>
              <a:rPr lang="ko-KR" altLang="en-US"/>
              <a:t>소문자로 바꾸기</a:t>
            </a:r>
            <a:endParaRPr lang="en-US" altLang="ko-KR"/>
          </a:p>
          <a:p>
            <a:pPr lvl="1"/>
            <a:r>
              <a:rPr lang="ko-KR" altLang="en-US"/>
              <a:t>대문자</a:t>
            </a:r>
            <a:r>
              <a:rPr lang="en-US" altLang="ko-KR"/>
              <a:t>: upper()</a:t>
            </a:r>
          </a:p>
          <a:p>
            <a:pPr lvl="1"/>
            <a:r>
              <a:rPr lang="ko-KR" altLang="en-US"/>
              <a:t>소문자</a:t>
            </a:r>
            <a:r>
              <a:rPr lang="en-US" altLang="ko-KR"/>
              <a:t>: lower()</a:t>
            </a:r>
          </a:p>
          <a:p>
            <a:endParaRPr lang="en-US" altLang="ko-KR"/>
          </a:p>
          <a:p>
            <a:r>
              <a:rPr lang="ko-KR" altLang="en-US"/>
              <a:t>공백지우기</a:t>
            </a:r>
            <a:endParaRPr lang="en-US" altLang="ko-KR"/>
          </a:p>
          <a:p>
            <a:pPr lvl="1"/>
            <a:r>
              <a:rPr lang="ko-KR" altLang="en-US"/>
              <a:t>오른쪽</a:t>
            </a:r>
            <a:r>
              <a:rPr lang="en-US" altLang="ko-KR"/>
              <a:t>: rstrip()</a:t>
            </a:r>
          </a:p>
          <a:p>
            <a:pPr lvl="1"/>
            <a:r>
              <a:rPr lang="ko-KR" altLang="en-US"/>
              <a:t>왼쪽</a:t>
            </a:r>
            <a:r>
              <a:rPr lang="en-US" altLang="ko-KR"/>
              <a:t>: lstrip()</a:t>
            </a:r>
          </a:p>
          <a:p>
            <a:pPr lvl="1"/>
            <a:r>
              <a:rPr lang="ko-KR" altLang="en-US"/>
              <a:t>양쪽</a:t>
            </a:r>
            <a:r>
              <a:rPr lang="en-US" altLang="ko-KR"/>
              <a:t>: strip()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DE48A-3426-4919-1B7A-27867168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6" name="그림 5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0BC25A96-D384-6DB2-45BB-2A60CDB63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36" y="1413356"/>
            <a:ext cx="4629796" cy="1009791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8168C7A-8FC7-6EFD-8B58-F5305A26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36" y="3739432"/>
            <a:ext cx="548716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3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C2225-9E20-45A8-84FA-6CDA8188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Python</a:t>
            </a:r>
            <a:r>
              <a:rPr lang="ko-KR" altLang="en-US" sz="4800" dirty="0"/>
              <a:t>은 인터프리터 방식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FECD0B-5CE5-F538-7FE4-394CFD2D1008}"/>
              </a:ext>
            </a:extLst>
          </p:cNvPr>
          <p:cNvSpPr/>
          <p:nvPr/>
        </p:nvSpPr>
        <p:spPr>
          <a:xfrm>
            <a:off x="3981936" y="4675608"/>
            <a:ext cx="829363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컴파일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5AA10E-6828-9160-39A2-6F8349582AAD}"/>
              </a:ext>
            </a:extLst>
          </p:cNvPr>
          <p:cNvSpPr/>
          <p:nvPr/>
        </p:nvSpPr>
        <p:spPr>
          <a:xfrm>
            <a:off x="5794416" y="4675608"/>
            <a:ext cx="733436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링크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C87327B-C926-7A62-D625-806274B341FA}"/>
              </a:ext>
            </a:extLst>
          </p:cNvPr>
          <p:cNvCxnSpPr/>
          <p:nvPr/>
        </p:nvCxnSpPr>
        <p:spPr>
          <a:xfrm flipV="1">
            <a:off x="3147659" y="4966376"/>
            <a:ext cx="834279" cy="1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01C346-6358-A361-07EC-0D52246A005D}"/>
              </a:ext>
            </a:extLst>
          </p:cNvPr>
          <p:cNvCxnSpPr/>
          <p:nvPr/>
        </p:nvCxnSpPr>
        <p:spPr>
          <a:xfrm>
            <a:off x="4918041" y="4966376"/>
            <a:ext cx="780664" cy="158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 descr="C:\Documents and Settings\이승화\My Documents\My Pictures\아이콘-배경\노트북.jpg">
            <a:extLst>
              <a:ext uri="{FF2B5EF4-FFF2-40B4-BE49-F238E27FC236}">
                <a16:creationId xmlns:a16="http://schemas.microsoft.com/office/drawing/2014/main" id="{49A3FDBF-D61A-C3FB-59E0-0F64A3C22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674482" y="4675608"/>
            <a:ext cx="950926" cy="533400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1A6FB7-3CEA-1838-6DCE-85C37A9413D5}"/>
              </a:ext>
            </a:extLst>
          </p:cNvPr>
          <p:cNvSpPr txBox="1"/>
          <p:nvPr/>
        </p:nvSpPr>
        <p:spPr>
          <a:xfrm>
            <a:off x="3267863" y="460360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*.c</a:t>
            </a:r>
            <a:endParaRPr lang="ko-KR" altLang="en-US" sz="1600" b="1" dirty="0">
              <a:solidFill>
                <a:srgbClr val="0000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E871F4-AA17-B6C4-4B28-3EEC3F78E96B}"/>
              </a:ext>
            </a:extLst>
          </p:cNvPr>
          <p:cNvSpPr txBox="1"/>
          <p:nvPr/>
        </p:nvSpPr>
        <p:spPr>
          <a:xfrm>
            <a:off x="4921385" y="4603600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*.obj</a:t>
            </a:r>
            <a:endParaRPr lang="ko-KR" altLang="en-US" sz="1600" b="1" dirty="0">
              <a:solidFill>
                <a:srgbClr val="0000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11E7B2-A525-B0F8-CC51-2268218B1DB5}"/>
              </a:ext>
            </a:extLst>
          </p:cNvPr>
          <p:cNvCxnSpPr/>
          <p:nvPr/>
        </p:nvCxnSpPr>
        <p:spPr>
          <a:xfrm>
            <a:off x="6625144" y="4966376"/>
            <a:ext cx="1000131" cy="13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9A87EF-E7A0-F636-686C-C5AD764B39CE}"/>
              </a:ext>
            </a:extLst>
          </p:cNvPr>
          <p:cNvSpPr txBox="1"/>
          <p:nvPr/>
        </p:nvSpPr>
        <p:spPr>
          <a:xfrm>
            <a:off x="6625144" y="4625372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*.exe</a:t>
            </a:r>
            <a:endParaRPr lang="ko-KR" altLang="en-US" sz="1600" b="1" dirty="0">
              <a:solidFill>
                <a:srgbClr val="0000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634E61-6072-5D13-4479-1033981B0CDD}"/>
              </a:ext>
            </a:extLst>
          </p:cNvPr>
          <p:cNvGrpSpPr/>
          <p:nvPr/>
        </p:nvGrpSpPr>
        <p:grpSpPr>
          <a:xfrm>
            <a:off x="1624484" y="4549740"/>
            <a:ext cx="1499931" cy="1071570"/>
            <a:chOff x="857224" y="5143512"/>
            <a:chExt cx="1499931" cy="1071570"/>
          </a:xfrm>
        </p:grpSpPr>
        <p:pic>
          <p:nvPicPr>
            <p:cNvPr id="18" name="Picture 3" descr="C:\Documents and Settings\goh-jm\Application Data\Microsoft\Media Catalog\FLAG.WMF">
              <a:extLst>
                <a:ext uri="{FF2B5EF4-FFF2-40B4-BE49-F238E27FC236}">
                  <a16:creationId xmlns:a16="http://schemas.microsoft.com/office/drawing/2014/main" id="{9AE9C40A-520D-2463-4A5B-58E1D400D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7224" y="5143512"/>
              <a:ext cx="1448068" cy="1071570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4C98E6-DB95-1A33-F181-DBF5749FA8C5}"/>
                </a:ext>
              </a:extLst>
            </p:cNvPr>
            <p:cNvSpPr txBox="1"/>
            <p:nvPr/>
          </p:nvSpPr>
          <p:spPr>
            <a:xfrm>
              <a:off x="1326104" y="5336054"/>
              <a:ext cx="1031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프로그램 </a:t>
              </a:r>
              <a:endParaRPr lang="en-US" altLang="ko-KR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작성</a:t>
              </a: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7076CAEB-6DB6-4C2C-9AD8-0385BB45025F}"/>
              </a:ext>
            </a:extLst>
          </p:cNvPr>
          <p:cNvSpPr txBox="1">
            <a:spLocks/>
          </p:cNvSpPr>
          <p:nvPr/>
        </p:nvSpPr>
        <p:spPr>
          <a:xfrm>
            <a:off x="955500" y="1340768"/>
            <a:ext cx="8963751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인터프리터</a:t>
            </a:r>
            <a:r>
              <a:rPr lang="en-US" altLang="ko-KR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(Interpreter)</a:t>
            </a:r>
            <a:endParaRPr lang="en-US" altLang="ko-KR" sz="2000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/>
            <a:endParaRPr lang="en-US" altLang="ko-KR" sz="2000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2"/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75181EC-13F1-9AF2-67F4-41474573B5A9}"/>
              </a:ext>
            </a:extLst>
          </p:cNvPr>
          <p:cNvSpPr txBox="1">
            <a:spLocks/>
          </p:cNvSpPr>
          <p:nvPr/>
        </p:nvSpPr>
        <p:spPr>
          <a:xfrm>
            <a:off x="955501" y="3909474"/>
            <a:ext cx="2803549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컴파일러</a:t>
            </a:r>
            <a:r>
              <a:rPr lang="en-US" altLang="ko-KR" sz="20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(Compiler)</a:t>
            </a:r>
            <a:endParaRPr lang="en-US" altLang="ko-KR" sz="2000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/>
            <a:endParaRPr lang="en-US" altLang="ko-KR" sz="2000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2"/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89D260-263D-47F3-2A57-AA1B1AF1A89F}"/>
              </a:ext>
            </a:extLst>
          </p:cNvPr>
          <p:cNvSpPr/>
          <p:nvPr/>
        </p:nvSpPr>
        <p:spPr>
          <a:xfrm>
            <a:off x="3965801" y="2114055"/>
            <a:ext cx="829363" cy="714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바이트코드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FC84FC1-5154-E481-D167-51F5FC73D591}"/>
              </a:ext>
            </a:extLst>
          </p:cNvPr>
          <p:cNvCxnSpPr/>
          <p:nvPr/>
        </p:nvCxnSpPr>
        <p:spPr>
          <a:xfrm flipV="1">
            <a:off x="3131524" y="2404823"/>
            <a:ext cx="834279" cy="1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 descr="C:\Documents and Settings\이승화\My Documents\My Pictures\아이콘-배경\노트북.jpg">
            <a:extLst>
              <a:ext uri="{FF2B5EF4-FFF2-40B4-BE49-F238E27FC236}">
                <a16:creationId xmlns:a16="http://schemas.microsoft.com/office/drawing/2014/main" id="{9B2E59D0-6505-09D5-DF6C-06638B85C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6090306" y="2116505"/>
            <a:ext cx="950926" cy="533400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B3BBCA-A821-8735-D5D7-97436C85C3F9}"/>
              </a:ext>
            </a:extLst>
          </p:cNvPr>
          <p:cNvSpPr txBox="1"/>
          <p:nvPr/>
        </p:nvSpPr>
        <p:spPr>
          <a:xfrm>
            <a:off x="3188060" y="2034894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*.</a:t>
            </a:r>
            <a:r>
              <a:rPr lang="en-US" altLang="ko-KR" sz="1600" b="1" dirty="0" err="1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</a:t>
            </a:r>
            <a:endParaRPr lang="ko-KR" altLang="en-US" sz="1600" b="1" dirty="0">
              <a:solidFill>
                <a:srgbClr val="0000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10E078-2C17-52E3-234B-D9E2E64DBE8C}"/>
              </a:ext>
            </a:extLst>
          </p:cNvPr>
          <p:cNvCxnSpPr/>
          <p:nvPr/>
        </p:nvCxnSpPr>
        <p:spPr>
          <a:xfrm>
            <a:off x="5040968" y="2407273"/>
            <a:ext cx="1000131" cy="138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0631B9F-5B88-E091-57F2-15281CBBC47A}"/>
              </a:ext>
            </a:extLst>
          </p:cNvPr>
          <p:cNvGrpSpPr/>
          <p:nvPr/>
        </p:nvGrpSpPr>
        <p:grpSpPr>
          <a:xfrm>
            <a:off x="1608349" y="1988187"/>
            <a:ext cx="1499931" cy="1071570"/>
            <a:chOff x="857224" y="5143512"/>
            <a:chExt cx="1499931" cy="1071570"/>
          </a:xfrm>
        </p:grpSpPr>
        <p:pic>
          <p:nvPicPr>
            <p:cNvPr id="28" name="Picture 3" descr="C:\Documents and Settings\goh-jm\Application Data\Microsoft\Media Catalog\FLAG.WMF">
              <a:extLst>
                <a:ext uri="{FF2B5EF4-FFF2-40B4-BE49-F238E27FC236}">
                  <a16:creationId xmlns:a16="http://schemas.microsoft.com/office/drawing/2014/main" id="{2C86D379-0AA6-7F6D-7FA8-1A5B6E7F4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7224" y="5143512"/>
              <a:ext cx="1448068" cy="1071570"/>
            </a:xfrm>
            <a:prstGeom prst="rect">
              <a:avLst/>
            </a:prstGeom>
            <a:noFill/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7F699C-03C4-D6FE-1972-E397675C74DC}"/>
                </a:ext>
              </a:extLst>
            </p:cNvPr>
            <p:cNvSpPr txBox="1"/>
            <p:nvPr/>
          </p:nvSpPr>
          <p:spPr>
            <a:xfrm>
              <a:off x="1326104" y="5336054"/>
              <a:ext cx="1031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프로그램 </a:t>
              </a:r>
              <a:endParaRPr lang="en-US" altLang="ko-KR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작성</a:t>
              </a:r>
            </a:p>
          </p:txBody>
        </p:sp>
      </p:grpSp>
      <p:sp>
        <p:nvSpPr>
          <p:cNvPr id="30" name="모서리가 둥근 사각형 설명선 6">
            <a:extLst>
              <a:ext uri="{FF2B5EF4-FFF2-40B4-BE49-F238E27FC236}">
                <a16:creationId xmlns:a16="http://schemas.microsoft.com/office/drawing/2014/main" id="{C3831364-C424-440C-4BA4-41A28C3B4498}"/>
              </a:ext>
            </a:extLst>
          </p:cNvPr>
          <p:cNvSpPr/>
          <p:nvPr/>
        </p:nvSpPr>
        <p:spPr>
          <a:xfrm>
            <a:off x="4731133" y="5559420"/>
            <a:ext cx="1652069" cy="677892"/>
          </a:xfrm>
          <a:prstGeom prst="wedgeRoundRectCallout">
            <a:avLst>
              <a:gd name="adj1" fmla="val -17870"/>
              <a:gd name="adj2" fmla="val -9830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기계어로 변환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00101010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EAD6A8-92E7-852F-7E81-418218458948}"/>
              </a:ext>
            </a:extLst>
          </p:cNvPr>
          <p:cNvSpPr txBox="1"/>
          <p:nvPr/>
        </p:nvSpPr>
        <p:spPr>
          <a:xfrm>
            <a:off x="6731548" y="5051434"/>
            <a:ext cx="651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4B34ED-8FDF-DE0D-E455-5831EC469946}"/>
              </a:ext>
            </a:extLst>
          </p:cNvPr>
          <p:cNvSpPr txBox="1"/>
          <p:nvPr/>
        </p:nvSpPr>
        <p:spPr>
          <a:xfrm>
            <a:off x="5206894" y="25667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</a:p>
        </p:txBody>
      </p:sp>
      <p:sp>
        <p:nvSpPr>
          <p:cNvPr id="33" name="모서리가 둥근 사각형 설명선 51">
            <a:extLst>
              <a:ext uri="{FF2B5EF4-FFF2-40B4-BE49-F238E27FC236}">
                <a16:creationId xmlns:a16="http://schemas.microsoft.com/office/drawing/2014/main" id="{DA6FBDE4-9428-51AF-925F-9D4667E99692}"/>
              </a:ext>
            </a:extLst>
          </p:cNvPr>
          <p:cNvSpPr/>
          <p:nvPr/>
        </p:nvSpPr>
        <p:spPr>
          <a:xfrm>
            <a:off x="5636655" y="2976477"/>
            <a:ext cx="1652069" cy="290693"/>
          </a:xfrm>
          <a:prstGeom prst="wedgeRoundRectCallout">
            <a:avLst>
              <a:gd name="adj1" fmla="val -24083"/>
              <a:gd name="adj2" fmla="val -7903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행씩 실행</a:t>
            </a:r>
          </a:p>
        </p:txBody>
      </p:sp>
      <p:sp>
        <p:nvSpPr>
          <p:cNvPr id="34" name="모서리가 둥근 사각형 설명선 29">
            <a:extLst>
              <a:ext uri="{FF2B5EF4-FFF2-40B4-BE49-F238E27FC236}">
                <a16:creationId xmlns:a16="http://schemas.microsoft.com/office/drawing/2014/main" id="{06FAD23E-A911-85AF-F34E-A38E5D64EBCD}"/>
              </a:ext>
            </a:extLst>
          </p:cNvPr>
          <p:cNvSpPr/>
          <p:nvPr/>
        </p:nvSpPr>
        <p:spPr>
          <a:xfrm>
            <a:off x="3852342" y="3125423"/>
            <a:ext cx="1652069" cy="835233"/>
          </a:xfrm>
          <a:prstGeom prst="wedgeRoundRectCallout">
            <a:avLst>
              <a:gd name="adj1" fmla="val -24083"/>
              <a:gd name="adj2" fmla="val -79032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기계어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00101010</a:t>
            </a: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11010100</a:t>
            </a:r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A62B18-11DF-49C7-DB18-7A51C3CB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0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E6F64-18E6-9484-7FD3-211F5C45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판별하기</a:t>
            </a:r>
            <a:r>
              <a:rPr lang="en-US" altLang="ko-KR" dirty="0"/>
              <a:t>(</a:t>
            </a:r>
            <a:r>
              <a:rPr lang="ko-KR" altLang="en-US" dirty="0"/>
              <a:t>숫자판별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99AF2-D1AA-36DF-6DA6-6C9BA0A6E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isdecimal</a:t>
            </a:r>
            <a:r>
              <a:rPr lang="en-US" altLang="ko-KR" dirty="0"/>
              <a:t>() : 0-9 </a:t>
            </a:r>
            <a:r>
              <a:rPr lang="ko-KR" altLang="en-US" dirty="0"/>
              <a:t>범위의 </a:t>
            </a:r>
            <a:r>
              <a:rPr lang="en-US" altLang="ko-KR" dirty="0"/>
              <a:t>10</a:t>
            </a:r>
            <a:r>
              <a:rPr lang="ko-KR" altLang="en-US" dirty="0"/>
              <a:t>진수 숫자만 허용</a:t>
            </a:r>
            <a:r>
              <a:rPr lang="en-US" altLang="ko-KR" dirty="0"/>
              <a:t>. </a:t>
            </a:r>
            <a:r>
              <a:rPr lang="ko-KR" altLang="en-US" dirty="0"/>
              <a:t>가장 제한적</a:t>
            </a:r>
            <a:endParaRPr lang="en-US" altLang="ko-KR" dirty="0"/>
          </a:p>
          <a:p>
            <a:r>
              <a:rPr lang="en-US" altLang="ko-KR" dirty="0" err="1">
                <a:solidFill>
                  <a:srgbClr val="FF0000"/>
                </a:solidFill>
              </a:rPr>
              <a:t>isdigit</a:t>
            </a:r>
            <a:r>
              <a:rPr lang="en-US" altLang="ko-KR" dirty="0">
                <a:solidFill>
                  <a:srgbClr val="FF0000"/>
                </a:solidFill>
              </a:rPr>
              <a:t>() </a:t>
            </a:r>
            <a:r>
              <a:rPr lang="en-US" altLang="ko-KR" dirty="0"/>
              <a:t>: 10</a:t>
            </a:r>
            <a:r>
              <a:rPr lang="ko-KR" altLang="en-US" dirty="0"/>
              <a:t>진수 및 일부 유니코드 숫자 포함</a:t>
            </a:r>
            <a:r>
              <a:rPr lang="en-US" altLang="ko-KR" dirty="0"/>
              <a:t>. </a:t>
            </a:r>
            <a:r>
              <a:rPr lang="en-US" altLang="ko-KR" dirty="0" err="1"/>
              <a:t>isdecimal</a:t>
            </a:r>
            <a:r>
              <a:rPr lang="en-US" altLang="ko-KR" dirty="0"/>
              <a:t>()</a:t>
            </a:r>
            <a:r>
              <a:rPr lang="ko-KR" altLang="en-US" dirty="0"/>
              <a:t>보다 넓은 범위</a:t>
            </a:r>
            <a:endParaRPr lang="en-US" altLang="ko-KR" dirty="0"/>
          </a:p>
          <a:p>
            <a:r>
              <a:rPr lang="en-US" altLang="ko-KR" dirty="0" err="1"/>
              <a:t>isnumeric</a:t>
            </a:r>
            <a:r>
              <a:rPr lang="en-US" altLang="ko-KR" dirty="0"/>
              <a:t>() : </a:t>
            </a:r>
            <a:r>
              <a:rPr lang="ko-KR" altLang="en-US" dirty="0"/>
              <a:t>모든 유니코드 숫자와 분수 등을 포함</a:t>
            </a:r>
            <a:r>
              <a:rPr lang="en-US" altLang="ko-KR" dirty="0"/>
              <a:t>. </a:t>
            </a:r>
            <a:r>
              <a:rPr lang="ko-KR" altLang="en-US" dirty="0"/>
              <a:t>가장 포괄적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62590-43F2-2269-2B7F-142ED428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6F6F017-18C3-C965-DFAA-4377D55D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26" y="3047829"/>
            <a:ext cx="7836313" cy="32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3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A1D4-41BC-04B7-32DF-A5F9225C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판별하기</a:t>
            </a:r>
            <a:r>
              <a:rPr lang="en-US" altLang="ko-KR" dirty="0"/>
              <a:t>(</a:t>
            </a:r>
            <a:r>
              <a:rPr lang="ko-KR" altLang="en-US" dirty="0"/>
              <a:t>문자</a:t>
            </a:r>
            <a:r>
              <a:rPr lang="en-US" altLang="ko-KR"/>
              <a:t>,</a:t>
            </a:r>
            <a:r>
              <a:rPr lang="ko-KR" altLang="en-US"/>
              <a:t>공백판별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8D22F8-F822-F311-BF86-B10660FAA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isalpha(): </a:t>
            </a:r>
            <a:r>
              <a:rPr lang="ko-KR" altLang="en-US"/>
              <a:t>문자열이 알파벳 문자로만 구성되어 있는지 확인</a:t>
            </a:r>
            <a:endParaRPr lang="en-US" altLang="ko-KR"/>
          </a:p>
          <a:p>
            <a:r>
              <a:rPr lang="en-US" altLang="ko-KR"/>
              <a:t>isalnum():</a:t>
            </a:r>
            <a:r>
              <a:rPr lang="ko-KR" altLang="en-US"/>
              <a:t> 문자열이 알파벳 또는 숫자로만 구성되어 있는지 확인</a:t>
            </a:r>
            <a:endParaRPr lang="en-US" altLang="ko-KR"/>
          </a:p>
          <a:p>
            <a:r>
              <a:rPr lang="en-US" altLang="ko-KR"/>
              <a:t>isspace(): </a:t>
            </a:r>
            <a:r>
              <a:rPr lang="ko-KR" altLang="en-US"/>
              <a:t>문자열이 공백 문자로만 구성되어 있는지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EF5A3E-7415-FFB1-04BD-1580BF81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3E41B45-3DE1-F1BF-BB87-A257ADBC7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89" y="3081198"/>
            <a:ext cx="9393326" cy="28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9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75BD7-6DB4-77CF-1382-FACC1898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판별하기</a:t>
            </a:r>
            <a:r>
              <a:rPr lang="en-US" altLang="ko-KR"/>
              <a:t>(</a:t>
            </a:r>
            <a:r>
              <a:rPr lang="ko-KR" altLang="en-US"/>
              <a:t>대소문자 판별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3861A-F4F9-E6C3-82EA-49BDBFA6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islower()</a:t>
            </a:r>
            <a:r>
              <a:rPr lang="ko-KR" altLang="en-US"/>
              <a:t> 문자열이 모두 소문자로 구성되어 있는지 확인</a:t>
            </a:r>
            <a:r>
              <a:rPr lang="en-US" altLang="ko-KR"/>
              <a:t> </a:t>
            </a:r>
          </a:p>
          <a:p>
            <a:r>
              <a:rPr lang="en-US" altLang="ko-KR"/>
              <a:t>isupper()</a:t>
            </a:r>
            <a:r>
              <a:rPr lang="ko-KR" altLang="en-US"/>
              <a:t> 문자열이 모두 대문자로 구성되어 있는지 확인</a:t>
            </a:r>
            <a:r>
              <a:rPr lang="en-US" altLang="ko-KR"/>
              <a:t> </a:t>
            </a:r>
          </a:p>
          <a:p>
            <a:r>
              <a:rPr lang="en-US" altLang="ko-KR"/>
              <a:t>istitle()</a:t>
            </a:r>
            <a:r>
              <a:rPr lang="ko-KR" altLang="en-US"/>
              <a:t> 문자열이 각 단어의 첫 글자가 대문자인지 확인</a:t>
            </a:r>
            <a:r>
              <a:rPr lang="en-US" altLang="ko-KR"/>
              <a:t>(</a:t>
            </a:r>
            <a:r>
              <a:rPr lang="ko-KR" altLang="en-US"/>
              <a:t>띄어쓰기 기준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E361CE-DE29-48F9-3792-0DB243DE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450CD7D-ABE0-4BA8-5B69-E11BD3522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6" y="3136762"/>
            <a:ext cx="9718112" cy="28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94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종합실습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C0F858-9270-442D-B801-9CF65A7D18B0}"/>
              </a:ext>
            </a:extLst>
          </p:cNvPr>
          <p:cNvSpPr txBox="1">
            <a:spLocks/>
          </p:cNvSpPr>
          <p:nvPr/>
        </p:nvSpPr>
        <p:spPr>
          <a:xfrm>
            <a:off x="990600" y="13255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입출력 실습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다음과 같이 실행되도록 코드를 작성하세요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101" y="2062359"/>
            <a:ext cx="6258798" cy="1333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101" y="3942984"/>
            <a:ext cx="8878539" cy="182905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96D712-4535-69B9-CF29-216C00C0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236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Autofit/>
          </a:bodyPr>
          <a:lstStyle/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변수는 데이터를 담는 그릇이며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변수를 활용해서 프로그래밍을 진행 할 수 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/>
              <a:t>변수에 값을 할당할 수 있으며 언제든지 재할당이 가능하다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상수는 재할당하지 않는 값을 넣을때 사용한다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산술연산자를 활용하여 수학적 계산을 할 수 있으며 </a:t>
            </a:r>
            <a:r>
              <a:rPr lang="en-US" altLang="ko-KR" sz="2800"/>
              <a:t>()</a:t>
            </a:r>
            <a:r>
              <a:rPr lang="ko-KR" altLang="en-US" sz="2800"/>
              <a:t>를 이용하여 연산의 우선순위를 정할 수 있다</a:t>
            </a:r>
            <a:r>
              <a:rPr lang="en-US" altLang="ko-KR" sz="2800"/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F11690-535A-13D8-1ED5-57F00FE6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183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비교연산자와 논리연산자</a:t>
            </a:r>
            <a:r>
              <a:rPr lang="en-US" altLang="ko-KR" sz="2800"/>
              <a:t>, in</a:t>
            </a:r>
            <a:r>
              <a:rPr lang="ko-KR" altLang="en-US" sz="2800"/>
              <a:t>연산자를 활용하여 </a:t>
            </a:r>
            <a:r>
              <a:rPr lang="en-US" altLang="ko-KR" sz="2800"/>
              <a:t>True, False</a:t>
            </a:r>
            <a:r>
              <a:rPr lang="ko-KR" altLang="en-US" sz="2800"/>
              <a:t>를 출력할 수 있다</a:t>
            </a:r>
            <a:r>
              <a:rPr lang="en-US" altLang="ko-KR" sz="2800"/>
              <a:t>. </a:t>
            </a:r>
            <a:r>
              <a:rPr lang="ko-KR" altLang="en-US" sz="2800"/>
              <a:t>이는 추후 배울 조건식에서 매우 중요하게 사용된다</a:t>
            </a:r>
            <a:r>
              <a:rPr lang="en-US" altLang="ko-KR" sz="2800"/>
              <a:t>.</a:t>
            </a: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문자열끼리도 연산이 가능하며 최근 파이썬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3.6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이상부터는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문자열 포매팅을 활용하여 문자열을 출력한다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/>
              <a:t>인덱스는 </a:t>
            </a:r>
            <a:r>
              <a:rPr lang="en-US" altLang="ko-KR" sz="2800"/>
              <a:t>0</a:t>
            </a:r>
            <a:r>
              <a:rPr lang="ko-KR" altLang="en-US" sz="2800"/>
              <a:t>부터 시작한다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이름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함수이며 </a:t>
            </a:r>
            <a:r>
              <a:rPr lang="ko-KR" altLang="en-US" sz="2800"/>
              <a:t>변수</a:t>
            </a:r>
            <a:r>
              <a:rPr lang="en-US" altLang="ko-KR" sz="2800"/>
              <a:t>.</a:t>
            </a:r>
            <a:r>
              <a:rPr lang="ko-KR" altLang="en-US" sz="2800"/>
              <a:t>이름</a:t>
            </a:r>
            <a:r>
              <a:rPr lang="en-US" altLang="ko-KR" sz="2800"/>
              <a:t>()</a:t>
            </a:r>
            <a:r>
              <a:rPr lang="ko-KR" altLang="en-US" sz="2800"/>
              <a:t>은 메서드라고 불리운다</a:t>
            </a:r>
            <a:r>
              <a:rPr lang="en-US" altLang="ko-KR" sz="2800"/>
              <a:t>.</a:t>
            </a: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17BB2-9E49-9C13-8962-CBFA6AC0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249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CD3BD-E915-7A2D-21EC-FC334C71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D6CDB-2034-A4C7-61D3-A30109DE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89D0A-3551-3123-4DA8-B99DA480C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len()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길이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메서드인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count()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문자개수세기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find()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index()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문자의 첫번째 인덱싱값 찾기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2800"/>
              <a:t>replace()</a:t>
            </a:r>
            <a:r>
              <a:rPr lang="ko-KR" altLang="en-US" sz="2800"/>
              <a:t>는 문자열바꾸기</a:t>
            </a:r>
            <a:r>
              <a:rPr lang="en-US" altLang="ko-KR" sz="2800"/>
              <a:t>, split()</a:t>
            </a:r>
            <a:r>
              <a:rPr lang="ko-KR" altLang="en-US" sz="2800"/>
              <a:t>은 문자열 나누기에 사용된다</a:t>
            </a:r>
            <a:r>
              <a:rPr lang="en-US" altLang="ko-KR" sz="2800"/>
              <a:t>. </a:t>
            </a: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find()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문자 존재여부 확인시 유용하며 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index()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반드시 문자가 존재한다고 확신할 때 사용한다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F16A4F-259B-05B3-6B78-B9C3D3FC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43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다음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이번수업은 앞으로 파이썬에 사용할 다양한 개념에 대해서 알아보았습니다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다음시간에는 파이썬의 자료형에 대해서 공부하도록 하겠습니다</a:t>
            </a:r>
            <a:r>
              <a:rPr lang="en-US" altLang="ko-KR" sz="2800"/>
              <a:t>.</a:t>
            </a:r>
          </a:p>
          <a:p>
            <a:pPr marL="0" indent="0">
              <a:buNone/>
            </a:pPr>
            <a:endParaRPr lang="en-US" alt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116BB0-3C2F-BA46-C270-25CE1555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93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A6655-C8ED-4229-BB14-95CE146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/>
              <a:t>Python </a:t>
            </a:r>
            <a:r>
              <a:rPr lang="ko-KR" altLang="en-US" sz="4800"/>
              <a:t>문서</a:t>
            </a:r>
            <a:endParaRPr lang="ko-KR" altLang="en-US" sz="4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2BB030-8802-EA11-5EF8-82DCE35C9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33"/>
          <a:stretch/>
        </p:blipFill>
        <p:spPr>
          <a:xfrm>
            <a:off x="1158639" y="2264413"/>
            <a:ext cx="4809331" cy="40933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C9725C-9E3B-321F-6B65-E55DCDAFB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99"/>
          <a:stretch/>
        </p:blipFill>
        <p:spPr>
          <a:xfrm>
            <a:off x="5559363" y="3040002"/>
            <a:ext cx="5447926" cy="2329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1AFB6-C274-081A-981F-5214F3E4AE7F}"/>
              </a:ext>
            </a:extLst>
          </p:cNvPr>
          <p:cNvSpPr txBox="1"/>
          <p:nvPr/>
        </p:nvSpPr>
        <p:spPr>
          <a:xfrm>
            <a:off x="758745" y="1311434"/>
            <a:ext cx="104184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자습서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https://docs.python.org/ko/3/tutorial/index.html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6"/>
              </a:rPr>
              <a:t>https://docs.python.org/ko/3/library/index.html</a:t>
            </a:r>
            <a:endParaRPr lang="ko-KR" altLang="en-US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A1B85E-9A18-EEDE-D523-5FBCAA60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8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프로그래밍 시작하기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E5934F-618F-D040-E2CB-480A3681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41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11418</TotalTime>
  <Words>3781</Words>
  <Application>Microsoft Office PowerPoint</Application>
  <PresentationFormat>와이드스크린</PresentationFormat>
  <Paragraphs>767</Paragraphs>
  <Slides>79</Slides>
  <Notes>58</Notes>
  <HiddenSlides>1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1" baseType="lpstr">
      <vt:lpstr>G마켓 산스 TTF Light</vt:lpstr>
      <vt:lpstr>맑은 고딕</vt:lpstr>
      <vt:lpstr>Wingdings</vt:lpstr>
      <vt:lpstr>Symbol</vt:lpstr>
      <vt:lpstr>메이플스토리</vt:lpstr>
      <vt:lpstr>G마켓 산스 TTF Medium</vt:lpstr>
      <vt:lpstr>궁서체</vt:lpstr>
      <vt:lpstr>Lato</vt:lpstr>
      <vt:lpstr>Consolas</vt:lpstr>
      <vt:lpstr>Arial</vt:lpstr>
      <vt:lpstr>G마켓 산스 TTF Bold</vt:lpstr>
      <vt:lpstr>Office 테마</vt:lpstr>
      <vt:lpstr>PowerPoint 프레젠테이션</vt:lpstr>
      <vt:lpstr>PowerPoint 프레젠테이션</vt:lpstr>
      <vt:lpstr>학습목표</vt:lpstr>
      <vt:lpstr>PowerPoint 프레젠테이션</vt:lpstr>
      <vt:lpstr>Python 장점</vt:lpstr>
      <vt:lpstr>Python</vt:lpstr>
      <vt:lpstr>Python은 인터프리터 방식</vt:lpstr>
      <vt:lpstr>Python 문서</vt:lpstr>
      <vt:lpstr>PowerPoint 프레젠테이션</vt:lpstr>
      <vt:lpstr>시작하기</vt:lpstr>
      <vt:lpstr>출력: print()</vt:lpstr>
      <vt:lpstr>입력: input()</vt:lpstr>
      <vt:lpstr>주석</vt:lpstr>
      <vt:lpstr>들여쓰기</vt:lpstr>
      <vt:lpstr>객체</vt:lpstr>
      <vt:lpstr>PowerPoint 프레젠테이션</vt:lpstr>
      <vt:lpstr>변수</vt:lpstr>
      <vt:lpstr>변수 값 할당</vt:lpstr>
      <vt:lpstr>왜 사용할까?</vt:lpstr>
      <vt:lpstr>왜 사용할까?</vt:lpstr>
      <vt:lpstr>변수를 사용하게 된다면</vt:lpstr>
      <vt:lpstr>변수를 사용할 수 있는 이유</vt:lpstr>
      <vt:lpstr>가비지 컬렉터</vt:lpstr>
      <vt:lpstr>변수의 두가지 타입(복습용)</vt:lpstr>
      <vt:lpstr>상수</vt:lpstr>
      <vt:lpstr>식별자</vt:lpstr>
      <vt:lpstr>식별자 규칙</vt:lpstr>
      <vt:lpstr>키워드</vt:lpstr>
      <vt:lpstr>PowerPoint 프레젠테이션</vt:lpstr>
      <vt:lpstr>연산자</vt:lpstr>
      <vt:lpstr>산술연산자</vt:lpstr>
      <vt:lpstr>연산 순서와 괄호()</vt:lpstr>
      <vt:lpstr>대입연산자와 복합대입연산자</vt:lpstr>
      <vt:lpstr>비교연산자</vt:lpstr>
      <vt:lpstr>논리연산자</vt:lpstr>
      <vt:lpstr>in 연산자</vt:lpstr>
      <vt:lpstr>실습. 연산자 연습 </vt:lpstr>
      <vt:lpstr>실습. 연산자 연습 정답</vt:lpstr>
      <vt:lpstr>PowerPoint 프레젠테이션</vt:lpstr>
      <vt:lpstr>변수의 자료형</vt:lpstr>
      <vt:lpstr>변수의 자료형</vt:lpstr>
      <vt:lpstr>변수의 자료형</vt:lpstr>
      <vt:lpstr>자료형의 형변환</vt:lpstr>
      <vt:lpstr>자료형의 형변환</vt:lpstr>
      <vt:lpstr>PowerPoint 프레젠테이션</vt:lpstr>
      <vt:lpstr>문자열 출력</vt:lpstr>
      <vt:lpstr>문자열 연산하기</vt:lpstr>
      <vt:lpstr>여러줄 문자열 출력하기</vt:lpstr>
      <vt:lpstr>따옴표 출력</vt:lpstr>
      <vt:lpstr>문자열 이스케이프</vt:lpstr>
      <vt:lpstr>문자열 포매팅</vt:lpstr>
      <vt:lpstr>포맷코드를 사용한 문자열 포매팅</vt:lpstr>
      <vt:lpstr>format() 사용한 포매팅</vt:lpstr>
      <vt:lpstr>format() 사용한 포매팅</vt:lpstr>
      <vt:lpstr>format() 사용한 포매팅</vt:lpstr>
      <vt:lpstr>f 문자열 포매팅</vt:lpstr>
      <vt:lpstr>실습. 이스케이프 연습 </vt:lpstr>
      <vt:lpstr>실습. 정답</vt:lpstr>
      <vt:lpstr>실습. f 문자열 포매팅 실습</vt:lpstr>
      <vt:lpstr>실습. 정답</vt:lpstr>
      <vt:lpstr>PowerPoint 프레젠테이션</vt:lpstr>
      <vt:lpstr>문자열 관련 함수</vt:lpstr>
      <vt:lpstr>문자열 인덱싱</vt:lpstr>
      <vt:lpstr>문자열 슬라이싱</vt:lpstr>
      <vt:lpstr>길이 구하기</vt:lpstr>
      <vt:lpstr>개수 세기</vt:lpstr>
      <vt:lpstr>위치 찾기</vt:lpstr>
      <vt:lpstr>바꾸기, 나누기</vt:lpstr>
      <vt:lpstr>대/소문자, 공백지우기</vt:lpstr>
      <vt:lpstr>문자열 판별하기(숫자판별)</vt:lpstr>
      <vt:lpstr>문자열 판별하기(문자,공백판별)</vt:lpstr>
      <vt:lpstr>문자열 판별하기(대소문자 판별)</vt:lpstr>
      <vt:lpstr>실습. 종합실습</vt:lpstr>
      <vt:lpstr>학습정리</vt:lpstr>
      <vt:lpstr>학습정리</vt:lpstr>
      <vt:lpstr>학습정리</vt:lpstr>
      <vt:lpstr>다음 수업은?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485</cp:revision>
  <dcterms:created xsi:type="dcterms:W3CDTF">2022-06-26T11:10:22Z</dcterms:created>
  <dcterms:modified xsi:type="dcterms:W3CDTF">2025-07-11T01:05:04Z</dcterms:modified>
</cp:coreProperties>
</file>